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28"/>
    <p:restoredTop sz="94665"/>
  </p:normalViewPr>
  <p:slideViewPr>
    <p:cSldViewPr snapToGrid="0" snapToObjects="1">
      <p:cViewPr>
        <p:scale>
          <a:sx n="91" d="100"/>
          <a:sy n="91" d="100"/>
        </p:scale>
        <p:origin x="13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33B384-DD12-CE4B-88C2-A24781EF2BF5}" type="datetimeFigureOut">
              <a:rPr lang="en-US" smtClean="0"/>
              <a:t>1/17/19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FA301-7D47-FC48-9EE1-128912522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35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FA301-7D47-FC48-9EE1-128912522B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306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FA301-7D47-FC48-9EE1-128912522B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7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FA301-7D47-FC48-9EE1-128912522B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722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FA301-7D47-FC48-9EE1-128912522B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448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FA301-7D47-FC48-9EE1-128912522B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931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FA301-7D47-FC48-9EE1-128912522B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50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F6AB3-71F6-2542-BD0C-88A30E2849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41A7F5-5E6C-5E4F-A4B3-D3C9E69828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0420A-CCD6-AC4A-B360-DF3A05A07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FF9E2-72C4-E54D-90F8-5A1BF8806449}" type="datetimeFigureOut">
              <a:rPr lang="en-US" smtClean="0"/>
              <a:t>1/16/19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3431C-D38C-474C-AFBA-F7A1E1D7D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C3753-66EB-2949-988E-62BC615AA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39C22-6F0B-DC49-AE19-5C56A834E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935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A112B-64A6-4E46-A51A-13C48C688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DA1CEA-4230-0F4F-8213-91744AC872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1D3EC-6F54-7042-A040-0AF1CB73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FF9E2-72C4-E54D-90F8-5A1BF8806449}" type="datetimeFigureOut">
              <a:rPr lang="en-US" smtClean="0"/>
              <a:t>1/16/19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1DACC-1001-9347-9ABB-0D431F526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6FA3D-6F00-7E4E-8EEB-2F6F2969C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39C22-6F0B-DC49-AE19-5C56A834E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83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EF1F7F-603A-9F45-A472-6E55384233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C3AA33-5BB3-AD46-8083-DF24192034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88B89-8123-EB44-9EEB-A140338B8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FF9E2-72C4-E54D-90F8-5A1BF8806449}" type="datetimeFigureOut">
              <a:rPr lang="en-US" smtClean="0"/>
              <a:t>1/16/19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E3BB2-A5A4-0644-B265-928ADEBAE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21C83-34AE-4742-90F6-3E7D087E1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39C22-6F0B-DC49-AE19-5C56A834E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45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4D8B-BE17-734A-8DD1-7D9EC6F9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42642-0C5F-3C4F-9F8C-FE6CA4DCA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3025D-3EC5-D646-A1F0-5F9B23FD9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FF9E2-72C4-E54D-90F8-5A1BF8806449}" type="datetimeFigureOut">
              <a:rPr lang="en-US" smtClean="0"/>
              <a:t>1/16/19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08F98-D1A4-C146-957A-A2A1FAAD3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61BF6-31C3-C94E-9C79-A2F2C7D23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39C22-6F0B-DC49-AE19-5C56A834E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317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09E33-2292-0346-A0A3-B59A59E1C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22DCBB-F045-2D4D-9E15-88789ABA0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430FF-819E-3748-9FB4-816005989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FF9E2-72C4-E54D-90F8-5A1BF8806449}" type="datetimeFigureOut">
              <a:rPr lang="en-US" smtClean="0"/>
              <a:t>1/16/19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7A60-E894-FE42-A857-F6A1E4C62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07FBC-C78B-A642-92D2-D905FBE27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39C22-6F0B-DC49-AE19-5C56A834E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02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E89AE-1B29-2F4A-A402-62D1F8772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90F46-CF64-D14D-A61D-43CF188410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63B6C2-14B2-B74D-8108-3790B21DF7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63572-FDE1-3641-8D95-2A1751E1E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FF9E2-72C4-E54D-90F8-5A1BF8806449}" type="datetimeFigureOut">
              <a:rPr lang="en-US" smtClean="0"/>
              <a:t>1/16/19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DE6A7C-AD43-4F4F-9C59-2BC3B24C2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810A37-1062-B74F-8E7E-3633598E7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39C22-6F0B-DC49-AE19-5C56A834E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364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00B8A-0C5A-7146-A44C-75FD01ED3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92252D-7CAB-214B-B7DC-5A0930A08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038A3-F5F6-7448-9DDD-6D302770F9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02781B-30A4-B14A-A6C3-3955C84B9E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5ABF63-29D6-9047-8FE3-C5E24CB7F7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B07B02-2988-BF49-ABAB-B5C562B0A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FF9E2-72C4-E54D-90F8-5A1BF8806449}" type="datetimeFigureOut">
              <a:rPr lang="en-US" smtClean="0"/>
              <a:t>1/16/19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56101A-7F7F-8C46-B8B3-B7E995A6F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8A8242-C4FB-2B40-A649-39F89B24B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39C22-6F0B-DC49-AE19-5C56A834E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252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D08B3-9584-604C-9F4B-FA23ED493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AF9063-A165-AF4A-8943-F697071D8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FF9E2-72C4-E54D-90F8-5A1BF8806449}" type="datetimeFigureOut">
              <a:rPr lang="en-US" smtClean="0"/>
              <a:t>1/16/19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36C287-3D8F-B442-87DF-E6EDC1414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133942-1110-0740-AE44-EC14F4F67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39C22-6F0B-DC49-AE19-5C56A834E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651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80B8DE-21D6-CA4B-AA2F-6C61AE6E5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FF9E2-72C4-E54D-90F8-5A1BF8806449}" type="datetimeFigureOut">
              <a:rPr lang="en-US" smtClean="0"/>
              <a:t>1/16/19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2934D5-0CEA-E54F-8D96-52BD4ABFA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0A7A3-BC68-194E-A181-6FC6F69AB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39C22-6F0B-DC49-AE19-5C56A834E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756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56140-20C4-1247-B55B-57E59F2E6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52800-82B6-D745-B112-9E19784F8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7E415A-FAA8-B04D-A843-4667A399FA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9D4960-B498-4F4B-AABF-181516ABD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FF9E2-72C4-E54D-90F8-5A1BF8806449}" type="datetimeFigureOut">
              <a:rPr lang="en-US" smtClean="0"/>
              <a:t>1/16/19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666FE9-A178-0E43-AB3C-8289F3062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86D5E2-DF6C-E04E-9BB5-40C42CF22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39C22-6F0B-DC49-AE19-5C56A834E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93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1ACB3-8D34-B642-8A93-1DD479DA1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650240-5216-A24D-934D-B91EAB8E02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31AF36-3375-CA44-908A-01D668E141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E9E680-7D56-034B-B26B-59CEDDD60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FF9E2-72C4-E54D-90F8-5A1BF8806449}" type="datetimeFigureOut">
              <a:rPr lang="en-US" smtClean="0"/>
              <a:t>1/16/19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D8D992-F7B2-6844-AE88-5BE9550A1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C60B28-8D9F-304B-8052-995C86BD9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39C22-6F0B-DC49-AE19-5C56A834E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575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D3CB9C-788D-7848-96E4-4AD1FFB30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220AAF-25C5-2745-B64D-FBFF4E4592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F5773-AB3C-A042-ACB5-0517EBDECA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DFF9E2-72C4-E54D-90F8-5A1BF8806449}" type="datetimeFigureOut">
              <a:rPr lang="en-US" smtClean="0"/>
              <a:t>1/16/19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F87E4-9DFB-EB41-94DA-7791207CF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D6922-1E56-5F41-BF4D-3FC8AD2942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C39C22-6F0B-DC49-AE19-5C56A834E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64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www.youtube.com/watch?v=0XXT3bIY_pw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www.youtube.com/watch?v=lNoxKsuJ6Xc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hyperlink" Target="https://www.youtube.com/watch?v=5LFhu0vGzkI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LFhu0vGzkI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www.youtube.com/watch?v=lwpobQmUTd8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hyperlink" Target="https://www.youtube.com/watch?v=UmAJJtEo6cQ" TargetMode="Externa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www.youtube.com/watch?v=rWFDXt-MlNs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www.youtube.com/watch?v=cW16A7hXbTo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3.png"/><Relationship Id="rId4" Type="http://schemas.openxmlformats.org/officeDocument/2006/relationships/image" Target="../media/image25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47048F-7D89-0F44-9E06-BD7955BEDD2F}"/>
              </a:ext>
            </a:extLst>
          </p:cNvPr>
          <p:cNvSpPr txBox="1"/>
          <p:nvPr/>
        </p:nvSpPr>
        <p:spPr>
          <a:xfrm>
            <a:off x="101600" y="0"/>
            <a:ext cx="1069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Hypothesis Testing </a:t>
            </a:r>
            <a:r>
              <a:rPr lang="en-US" dirty="0">
                <a:hlinkClick r:id="rId2"/>
              </a:rPr>
              <a:t>–</a:t>
            </a:r>
            <a:r>
              <a:rPr lang="en-US" dirty="0"/>
              <a:t> Statistics </a:t>
            </a:r>
            <a:r>
              <a:rPr lang="en-US" dirty="0">
                <a:hlinkClick r:id="rId2"/>
              </a:rPr>
              <a:t>https://www.youtube.com/watch?v=0XXT3bIY_pw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9C7DDF-2BDF-C845-8CD5-953B53602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0731"/>
            <a:ext cx="4389981" cy="16166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6A6CF7-F545-D642-A5BE-398FF7DB4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6" y="2057401"/>
            <a:ext cx="4371975" cy="30910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88E26C-E1C3-E54E-BE84-B782142E7159}"/>
              </a:ext>
            </a:extLst>
          </p:cNvPr>
          <p:cNvSpPr txBox="1"/>
          <p:nvPr/>
        </p:nvSpPr>
        <p:spPr>
          <a:xfrm>
            <a:off x="-48986" y="5132238"/>
            <a:ext cx="4533256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dirty="0"/>
              <a:t>1. H</a:t>
            </a:r>
            <a:r>
              <a:rPr lang="en-US" baseline="-25000" dirty="0"/>
              <a:t>0</a:t>
            </a:r>
            <a:r>
              <a:rPr lang="en-US" dirty="0"/>
              <a:t>=null hypothesis=</a:t>
            </a:r>
            <a:r>
              <a:rPr lang="en-US" dirty="0">
                <a:solidFill>
                  <a:srgbClr val="FF0000"/>
                </a:solidFill>
              </a:rPr>
              <a:t>currently believed to be true</a:t>
            </a:r>
            <a:r>
              <a:rPr lang="en-US" dirty="0"/>
              <a:t> (always written with an equal sign)</a:t>
            </a:r>
          </a:p>
          <a:p>
            <a:pPr marL="285750" indent="-285750">
              <a:lnSpc>
                <a:spcPts val="1800"/>
              </a:lnSpc>
              <a:buFont typeface="Symbol" pitchFamily="2" charset="2"/>
              <a:buChar char="Þ"/>
            </a:pPr>
            <a:r>
              <a:rPr lang="en-US" dirty="0"/>
              <a:t>Average IQ = µ = 100, </a:t>
            </a:r>
          </a:p>
          <a:p>
            <a:pPr>
              <a:lnSpc>
                <a:spcPts val="1800"/>
              </a:lnSpc>
            </a:pPr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 = alternative hypothesis (always &gt;,&lt;, or !=) = </a:t>
            </a:r>
            <a:r>
              <a:rPr lang="en-US" dirty="0">
                <a:solidFill>
                  <a:srgbClr val="FF0000"/>
                </a:solidFill>
              </a:rPr>
              <a:t>what’s being claimed,</a:t>
            </a:r>
            <a:r>
              <a:rPr lang="en-US" dirty="0"/>
              <a:t> It has changed, doesn’t know it’s going up or down</a:t>
            </a:r>
          </a:p>
          <a:p>
            <a:pPr>
              <a:lnSpc>
                <a:spcPts val="1800"/>
              </a:lnSpc>
            </a:pPr>
            <a:r>
              <a:rPr lang="en-US" dirty="0"/>
              <a:t>=&gt; µ != 100 =&gt; 2 tailed test because !=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F5EC40-B484-1446-B912-CDAAC11BE61B}"/>
              </a:ext>
            </a:extLst>
          </p:cNvPr>
          <p:cNvSpPr txBox="1"/>
          <p:nvPr/>
        </p:nvSpPr>
        <p:spPr>
          <a:xfrm>
            <a:off x="4362685" y="399373"/>
            <a:ext cx="3744085" cy="2865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dirty="0"/>
              <a:t>2. alpha is usually given, otherwise you have to choose. </a:t>
            </a:r>
          </a:p>
          <a:p>
            <a:pPr>
              <a:lnSpc>
                <a:spcPts val="1800"/>
              </a:lnSpc>
            </a:pPr>
            <a:r>
              <a:rPr lang="en-US" dirty="0">
                <a:solidFill>
                  <a:srgbClr val="FF0000"/>
                </a:solidFill>
              </a:rPr>
              <a:t>Level of significance </a:t>
            </a:r>
          </a:p>
          <a:p>
            <a:pPr>
              <a:lnSpc>
                <a:spcPts val="1800"/>
              </a:lnSpc>
            </a:pPr>
            <a:r>
              <a:rPr lang="en-US" dirty="0">
                <a:solidFill>
                  <a:srgbClr val="FF0000"/>
                </a:solidFill>
              </a:rPr>
              <a:t>= red area in tail = rejection region</a:t>
            </a:r>
          </a:p>
          <a:p>
            <a:pPr>
              <a:lnSpc>
                <a:spcPts val="1800"/>
              </a:lnSpc>
            </a:pPr>
            <a:r>
              <a:rPr lang="en-US" dirty="0"/>
              <a:t>It’s a </a:t>
            </a:r>
            <a:r>
              <a:rPr lang="en-US" dirty="0">
                <a:solidFill>
                  <a:srgbClr val="FF0000"/>
                </a:solidFill>
              </a:rPr>
              <a:t>normal</a:t>
            </a:r>
            <a:r>
              <a:rPr lang="en-US" dirty="0"/>
              <a:t> curve, we are using</a:t>
            </a:r>
          </a:p>
          <a:p>
            <a:pPr>
              <a:lnSpc>
                <a:spcPts val="1800"/>
              </a:lnSpc>
            </a:pPr>
            <a:r>
              <a:rPr lang="en-US" dirty="0"/>
              <a:t>2 tailed test so we have 2 area </a:t>
            </a:r>
          </a:p>
          <a:p>
            <a:pPr>
              <a:lnSpc>
                <a:spcPts val="1800"/>
              </a:lnSpc>
            </a:pPr>
            <a:r>
              <a:rPr lang="en-US" dirty="0"/>
              <a:t>= 0.05, each area = 0.025</a:t>
            </a:r>
          </a:p>
          <a:p>
            <a:pPr>
              <a:lnSpc>
                <a:spcPts val="1800"/>
              </a:lnSpc>
            </a:pPr>
            <a:r>
              <a:rPr lang="en-US" dirty="0"/>
              <a:t>(0.05 is the most common choice)</a:t>
            </a:r>
          </a:p>
          <a:p>
            <a:pPr>
              <a:lnSpc>
                <a:spcPts val="1800"/>
              </a:lnSpc>
            </a:pPr>
            <a:r>
              <a:rPr lang="en-US" dirty="0"/>
              <a:t>Total area under curve = 1</a:t>
            </a:r>
          </a:p>
          <a:p>
            <a:pPr>
              <a:lnSpc>
                <a:spcPts val="1800"/>
              </a:lnSpc>
            </a:pPr>
            <a:r>
              <a:rPr lang="en-US" dirty="0">
                <a:solidFill>
                  <a:srgbClr val="FF0000"/>
                </a:solidFill>
              </a:rPr>
              <a:t>White area=(1-Level of significance)</a:t>
            </a:r>
          </a:p>
          <a:p>
            <a:pPr>
              <a:lnSpc>
                <a:spcPts val="1800"/>
              </a:lnSpc>
            </a:pPr>
            <a:r>
              <a:rPr lang="en-US" dirty="0">
                <a:solidFill>
                  <a:srgbClr val="FF0000"/>
                </a:solidFill>
              </a:rPr>
              <a:t>=0.95 = 95% confidence </a:t>
            </a:r>
          </a:p>
          <a:p>
            <a:pPr>
              <a:lnSpc>
                <a:spcPts val="1800"/>
              </a:lnSpc>
            </a:pPr>
            <a:r>
              <a:rPr lang="en-US" dirty="0"/>
              <a:t>interval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CF176C-D7B0-4648-8884-AB160C1DC648}"/>
              </a:ext>
            </a:extLst>
          </p:cNvPr>
          <p:cNvSpPr txBox="1"/>
          <p:nvPr/>
        </p:nvSpPr>
        <p:spPr>
          <a:xfrm>
            <a:off x="4405901" y="5000953"/>
            <a:ext cx="3332379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dirty="0"/>
              <a:t>3. Critical value can be z or t value, use </a:t>
            </a:r>
            <a:r>
              <a:rPr lang="en-US" dirty="0">
                <a:solidFill>
                  <a:srgbClr val="FF0000"/>
                </a:solidFill>
              </a:rPr>
              <a:t>z value if “population” standard deviation is known</a:t>
            </a:r>
            <a:r>
              <a:rPr lang="en-US" dirty="0"/>
              <a:t>.</a:t>
            </a:r>
          </a:p>
          <a:p>
            <a:pPr>
              <a:lnSpc>
                <a:spcPts val="1800"/>
              </a:lnSpc>
            </a:pPr>
            <a:r>
              <a:rPr lang="en-US" dirty="0"/>
              <a:t>(=15 here ). Critical value (=z here) is the value that separate the region.</a:t>
            </a:r>
          </a:p>
          <a:p>
            <a:pPr>
              <a:lnSpc>
                <a:spcPts val="1800"/>
              </a:lnSpc>
            </a:pPr>
            <a:r>
              <a:rPr lang="en-US" dirty="0"/>
              <a:t>Use a </a:t>
            </a:r>
            <a:r>
              <a:rPr lang="en-US" dirty="0">
                <a:solidFill>
                  <a:srgbClr val="FF0000"/>
                </a:solidFill>
              </a:rPr>
              <a:t>z table </a:t>
            </a:r>
            <a:r>
              <a:rPr lang="en-US" dirty="0"/>
              <a:t>to find the z value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73AB70D-81E0-6A4E-A22C-F94DB355FA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0859" y="286449"/>
            <a:ext cx="3048437" cy="2287447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F86991-4E69-8442-817A-E9EAEBAE46AA}"/>
              </a:ext>
            </a:extLst>
          </p:cNvPr>
          <p:cNvCxnSpPr/>
          <p:nvPr/>
        </p:nvCxnSpPr>
        <p:spPr>
          <a:xfrm>
            <a:off x="4429678" y="440731"/>
            <a:ext cx="0" cy="6417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A8DAF78-8D0A-3D43-AF72-9EDCB5D45BA6}"/>
              </a:ext>
            </a:extLst>
          </p:cNvPr>
          <p:cNvCxnSpPr/>
          <p:nvPr/>
        </p:nvCxnSpPr>
        <p:spPr>
          <a:xfrm>
            <a:off x="7775658" y="497595"/>
            <a:ext cx="0" cy="6417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AE17B0D-2A89-6848-BCCB-DF049B076BA5}"/>
              </a:ext>
            </a:extLst>
          </p:cNvPr>
          <p:cNvSpPr txBox="1"/>
          <p:nvPr/>
        </p:nvSpPr>
        <p:spPr>
          <a:xfrm>
            <a:off x="7738281" y="2576836"/>
            <a:ext cx="3056720" cy="557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dirty="0"/>
              <a:t>95% confidence interval, 0.025 under 1 tail, Z = 1.96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6F4D9AB-8B2C-1748-96BC-BE5613ACAD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7570" y="2936178"/>
            <a:ext cx="2769040" cy="206477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0B3CE0F-A3DA-5347-9252-A68427FBDB80}"/>
              </a:ext>
            </a:extLst>
          </p:cNvPr>
          <p:cNvSpPr txBox="1"/>
          <p:nvPr/>
        </p:nvSpPr>
        <p:spPr>
          <a:xfrm>
            <a:off x="7740553" y="3559412"/>
            <a:ext cx="3056720" cy="326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dirty="0"/>
              <a:t>z=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214973-D613-7049-A6E5-4B63A86A1998}"/>
              </a:ext>
            </a:extLst>
          </p:cNvPr>
          <p:cNvCxnSpPr>
            <a:cxnSpLocks/>
          </p:cNvCxnSpPr>
          <p:nvPr/>
        </p:nvCxnSpPr>
        <p:spPr>
          <a:xfrm>
            <a:off x="8210115" y="3745463"/>
            <a:ext cx="39818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E4E9A89-2A4E-B74F-9E8A-1C6785BC0AE7}"/>
              </a:ext>
            </a:extLst>
          </p:cNvPr>
          <p:cNvSpPr txBox="1"/>
          <p:nvPr/>
        </p:nvSpPr>
        <p:spPr>
          <a:xfrm>
            <a:off x="8182819" y="3459397"/>
            <a:ext cx="3866870" cy="326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dirty="0"/>
              <a:t>Sample </a:t>
            </a:r>
            <a:r>
              <a:rPr lang="en-US" dirty="0" err="1"/>
              <a:t>ave</a:t>
            </a:r>
            <a:r>
              <a:rPr lang="en-US" dirty="0"/>
              <a:t> – population(believed) </a:t>
            </a:r>
            <a:r>
              <a:rPr lang="en-US" dirty="0" err="1"/>
              <a:t>ave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3B66E3-F177-544F-A686-D5B67C1B5CA9}"/>
              </a:ext>
            </a:extLst>
          </p:cNvPr>
          <p:cNvSpPr txBox="1"/>
          <p:nvPr/>
        </p:nvSpPr>
        <p:spPr>
          <a:xfrm>
            <a:off x="8686374" y="3717763"/>
            <a:ext cx="3177010" cy="326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dirty="0"/>
              <a:t>Population standard error = SE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206E3E-BD89-4F4E-84B6-5DA9FE1E5AD6}"/>
              </a:ext>
            </a:extLst>
          </p:cNvPr>
          <p:cNvSpPr txBox="1"/>
          <p:nvPr/>
        </p:nvSpPr>
        <p:spPr>
          <a:xfrm>
            <a:off x="7824527" y="3940864"/>
            <a:ext cx="4367473" cy="557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dirty="0"/>
              <a:t>= (105-100)/(15/sqrt(75)) =2.89 in rejection region, its above 1.96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7E0E176-838F-5041-83B3-F9D2F0A3B0B3}"/>
              </a:ext>
            </a:extLst>
          </p:cNvPr>
          <p:cNvCxnSpPr>
            <a:cxnSpLocks/>
          </p:cNvCxnSpPr>
          <p:nvPr/>
        </p:nvCxnSpPr>
        <p:spPr>
          <a:xfrm>
            <a:off x="7393517" y="3734805"/>
            <a:ext cx="0" cy="12019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0D7260-1BC1-9045-99B9-4056E97E4D28}"/>
              </a:ext>
            </a:extLst>
          </p:cNvPr>
          <p:cNvSpPr txBox="1"/>
          <p:nvPr/>
        </p:nvSpPr>
        <p:spPr>
          <a:xfrm>
            <a:off x="7089359" y="3514755"/>
            <a:ext cx="625142" cy="326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dirty="0"/>
              <a:t>2.89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FF649C-F3F8-EE44-B98E-EC7C88E3CB0F}"/>
              </a:ext>
            </a:extLst>
          </p:cNvPr>
          <p:cNvSpPr txBox="1"/>
          <p:nvPr/>
        </p:nvSpPr>
        <p:spPr>
          <a:xfrm>
            <a:off x="7753611" y="5191907"/>
            <a:ext cx="4438389" cy="1249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dirty="0"/>
              <a:t>5. We can reject the null hypothesis which states that the average µ = 100, and accept that Average µ!= 100 </a:t>
            </a:r>
          </a:p>
          <a:p>
            <a:pPr>
              <a:lnSpc>
                <a:spcPts val="1800"/>
              </a:lnSpc>
            </a:pPr>
            <a:r>
              <a:rPr lang="en-US" dirty="0"/>
              <a:t>There is enough evidence to suggest the average IQ has changed   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435C1EC-8742-A94E-A8BE-E351513D8B55}"/>
              </a:ext>
            </a:extLst>
          </p:cNvPr>
          <p:cNvSpPr txBox="1"/>
          <p:nvPr/>
        </p:nvSpPr>
        <p:spPr>
          <a:xfrm>
            <a:off x="7740553" y="3245079"/>
            <a:ext cx="4309136" cy="326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dirty="0"/>
              <a:t>4. Find z value of a given sample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892050D-1BDB-9F44-BECB-8B37ED8CA6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3915" y="4443079"/>
            <a:ext cx="932535" cy="67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378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841591-9767-AC40-8779-DC936F8C2310}"/>
              </a:ext>
            </a:extLst>
          </p:cNvPr>
          <p:cNvSpPr txBox="1"/>
          <p:nvPr/>
        </p:nvSpPr>
        <p:spPr>
          <a:xfrm>
            <a:off x="101600" y="0"/>
            <a:ext cx="120904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interpretation: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 . Hypothesis:</a:t>
            </a:r>
          </a:p>
          <a:p>
            <a:r>
              <a:rPr lang="en-US" dirty="0"/>
              <a:t>	We </a:t>
            </a:r>
            <a:r>
              <a:rPr lang="en-US" dirty="0">
                <a:solidFill>
                  <a:srgbClr val="FF0000"/>
                </a:solidFill>
              </a:rPr>
              <a:t>believe</a:t>
            </a:r>
            <a:r>
              <a:rPr lang="en-US" dirty="0"/>
              <a:t> that the average IQ = µ =100, you </a:t>
            </a:r>
            <a:r>
              <a:rPr lang="en-US" dirty="0">
                <a:solidFill>
                  <a:srgbClr val="FF0000"/>
                </a:solidFill>
              </a:rPr>
              <a:t>claim</a:t>
            </a:r>
            <a:r>
              <a:rPr lang="en-US" dirty="0"/>
              <a:t> that it’s not, you need to prove it.</a:t>
            </a:r>
          </a:p>
          <a:p>
            <a:r>
              <a:rPr lang="en-US" dirty="0"/>
              <a:t>	Null Hypothesis H</a:t>
            </a:r>
            <a:r>
              <a:rPr lang="en-US" baseline="-25000" dirty="0"/>
              <a:t>o</a:t>
            </a:r>
            <a:r>
              <a:rPr lang="en-US" dirty="0"/>
              <a:t> = what we believe : µ = 100</a:t>
            </a:r>
          </a:p>
          <a:p>
            <a:r>
              <a:rPr lang="en-US" dirty="0"/>
              <a:t>	Alternative Hypothesis = H</a:t>
            </a:r>
            <a:r>
              <a:rPr lang="en-US" baseline="-25000" dirty="0"/>
              <a:t>a</a:t>
            </a:r>
            <a:r>
              <a:rPr lang="en-US" dirty="0"/>
              <a:t> = what you claim : µ != 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2. Choose a level of significance </a:t>
            </a:r>
          </a:p>
          <a:p>
            <a:r>
              <a:rPr lang="en-US" dirty="0"/>
              <a:t>     3. Find the critical value</a:t>
            </a:r>
          </a:p>
          <a:p>
            <a:r>
              <a:rPr lang="en-US" dirty="0"/>
              <a:t>	level of significance (=alpha = 1%, 5% most common, 10% )= red area </a:t>
            </a:r>
          </a:p>
          <a:p>
            <a:r>
              <a:rPr lang="en-US" dirty="0"/>
              <a:t>	confidence interval = 1 - level of significance = 99%, 95%, 90%</a:t>
            </a:r>
          </a:p>
          <a:p>
            <a:r>
              <a:rPr lang="en-US" dirty="0"/>
              <a:t>	it says: because we believe µ =100, we select a level of significance = 5% (or confidence interval 95%), and for 95 % 	confidence level, the range is [100-1.96*SE, 100+1.96*SE], It means with 95% probability, the range will contain the 	true unknown value of the parameter average IQ (µ) (p66 in book).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4. Find test statistics: you perform a test find the average IQ (=105), which then gives a z value of the sample</a:t>
            </a:r>
          </a:p>
          <a:p>
            <a:r>
              <a:rPr lang="en-US" dirty="0"/>
              <a:t>	we use Z test:     z = </a:t>
            </a:r>
          </a:p>
          <a:p>
            <a:endParaRPr lang="en-US" dirty="0"/>
          </a:p>
          <a:p>
            <a:r>
              <a:rPr lang="en-US" dirty="0"/>
              <a:t>	Or: 105 = 100 + 2.89 * SE 		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Draw a conclusion </a:t>
            </a:r>
          </a:p>
          <a:p>
            <a:r>
              <a:rPr lang="en-US" dirty="0"/>
              <a:t>	you do the sampling and find that average IQ = 105 and z = 2.89 =&gt; 105 = 100 + 2.89 * SE </a:t>
            </a:r>
          </a:p>
          <a:p>
            <a:r>
              <a:rPr lang="en-US" dirty="0"/>
              <a:t>	and it is not in the previously believed confidence region =&gt; previously believed value can be rejected !!!!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 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44EFDA1-5B14-B64F-9690-219FA9E43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664" y="679659"/>
            <a:ext cx="2458752" cy="150450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100948D-F8E5-1847-B3E8-D9DA7714D94B}"/>
              </a:ext>
            </a:extLst>
          </p:cNvPr>
          <p:cNvCxnSpPr>
            <a:cxnSpLocks/>
          </p:cNvCxnSpPr>
          <p:nvPr/>
        </p:nvCxnSpPr>
        <p:spPr>
          <a:xfrm>
            <a:off x="10401407" y="601537"/>
            <a:ext cx="46422" cy="1539914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D15A1AA-6775-F24F-AD76-24D0EC2A3038}"/>
              </a:ext>
            </a:extLst>
          </p:cNvPr>
          <p:cNvSpPr txBox="1"/>
          <p:nvPr/>
        </p:nvSpPr>
        <p:spPr>
          <a:xfrm>
            <a:off x="10188754" y="2098919"/>
            <a:ext cx="625142" cy="326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dirty="0"/>
              <a:t>100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F22CA2-316C-C842-94D4-421E1A6EB64F}"/>
              </a:ext>
            </a:extLst>
          </p:cNvPr>
          <p:cNvSpPr txBox="1"/>
          <p:nvPr/>
        </p:nvSpPr>
        <p:spPr>
          <a:xfrm>
            <a:off x="10188754" y="1269533"/>
            <a:ext cx="748162" cy="326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dirty="0"/>
              <a:t>95 %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4581C2-4549-BF48-8C68-451CB442B48E}"/>
              </a:ext>
            </a:extLst>
          </p:cNvPr>
          <p:cNvSpPr txBox="1"/>
          <p:nvPr/>
        </p:nvSpPr>
        <p:spPr>
          <a:xfrm>
            <a:off x="9895611" y="399291"/>
            <a:ext cx="1190159" cy="326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dirty="0"/>
              <a:t>Alpha 5 %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44C8E9-FECB-6545-A13D-6C4E363B73F8}"/>
              </a:ext>
            </a:extLst>
          </p:cNvPr>
          <p:cNvSpPr txBox="1"/>
          <p:nvPr/>
        </p:nvSpPr>
        <p:spPr>
          <a:xfrm>
            <a:off x="8818199" y="1541715"/>
            <a:ext cx="966533" cy="557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400" dirty="0"/>
              <a:t>Alpha/2 = </a:t>
            </a:r>
          </a:p>
          <a:p>
            <a:pPr>
              <a:lnSpc>
                <a:spcPts val="1800"/>
              </a:lnSpc>
            </a:pPr>
            <a:r>
              <a:rPr lang="en-US" sz="1400" dirty="0"/>
              <a:t>2.5 %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918C91-1036-0940-BC37-6F9AA53C0544}"/>
              </a:ext>
            </a:extLst>
          </p:cNvPr>
          <p:cNvSpPr txBox="1"/>
          <p:nvPr/>
        </p:nvSpPr>
        <p:spPr>
          <a:xfrm>
            <a:off x="11197824" y="1748992"/>
            <a:ext cx="653208" cy="312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400" dirty="0"/>
              <a:t>2.5 %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A764B32-3EB9-E742-B29B-C15699E5C11B}"/>
              </a:ext>
            </a:extLst>
          </p:cNvPr>
          <p:cNvSpPr/>
          <p:nvPr/>
        </p:nvSpPr>
        <p:spPr>
          <a:xfrm>
            <a:off x="10758125" y="2098919"/>
            <a:ext cx="9941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100+1.96*SE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FDE2C8-8042-8F49-862D-875FEB24B373}"/>
              </a:ext>
            </a:extLst>
          </p:cNvPr>
          <p:cNvSpPr/>
          <p:nvPr/>
        </p:nvSpPr>
        <p:spPr>
          <a:xfrm>
            <a:off x="9230580" y="2102463"/>
            <a:ext cx="9637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100-1.96*SE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41A702C-DD35-BD4B-8799-62B2A6376771}"/>
              </a:ext>
            </a:extLst>
          </p:cNvPr>
          <p:cNvCxnSpPr>
            <a:cxnSpLocks/>
          </p:cNvCxnSpPr>
          <p:nvPr/>
        </p:nvCxnSpPr>
        <p:spPr>
          <a:xfrm>
            <a:off x="3138385" y="3933193"/>
            <a:ext cx="49742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D0AFFDC-0D26-1344-997D-46772BA881E3}"/>
              </a:ext>
            </a:extLst>
          </p:cNvPr>
          <p:cNvSpPr txBox="1"/>
          <p:nvPr/>
        </p:nvSpPr>
        <p:spPr>
          <a:xfrm>
            <a:off x="3021427" y="3606821"/>
            <a:ext cx="5394960" cy="326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dirty="0"/>
              <a:t>Sample </a:t>
            </a:r>
            <a:r>
              <a:rPr lang="en-US" dirty="0" err="1"/>
              <a:t>ave</a:t>
            </a:r>
            <a:r>
              <a:rPr lang="en-US" dirty="0"/>
              <a:t> – population(believed) </a:t>
            </a:r>
            <a:r>
              <a:rPr lang="en-US" dirty="0" err="1"/>
              <a:t>ave</a:t>
            </a:r>
            <a:r>
              <a:rPr lang="en-US" dirty="0"/>
              <a:t> = 105 - 100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B495D6-E6AF-0A4B-8C3E-082DFB77C848}"/>
              </a:ext>
            </a:extLst>
          </p:cNvPr>
          <p:cNvSpPr txBox="1"/>
          <p:nvPr/>
        </p:nvSpPr>
        <p:spPr>
          <a:xfrm>
            <a:off x="3138385" y="3933193"/>
            <a:ext cx="3666452" cy="326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dirty="0"/>
              <a:t>standard error = SE = (15/sqrt(75))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38ED98-81CC-834D-8225-E6B9B317B3AE}"/>
              </a:ext>
            </a:extLst>
          </p:cNvPr>
          <p:cNvSpPr txBox="1"/>
          <p:nvPr/>
        </p:nvSpPr>
        <p:spPr>
          <a:xfrm>
            <a:off x="8227305" y="3770006"/>
            <a:ext cx="2320193" cy="326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dirty="0"/>
              <a:t>= 2.89 =&gt; z = 2.89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EFBAF66-6C6D-DE46-BDE9-21DC5F1BF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111" y="5286453"/>
            <a:ext cx="2142313" cy="1494394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012E2A0-7AE0-6043-8A47-5927DA839227}"/>
              </a:ext>
            </a:extLst>
          </p:cNvPr>
          <p:cNvCxnSpPr>
            <a:cxnSpLocks/>
          </p:cNvCxnSpPr>
          <p:nvPr/>
        </p:nvCxnSpPr>
        <p:spPr>
          <a:xfrm>
            <a:off x="11501982" y="1131357"/>
            <a:ext cx="0" cy="120193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09234B3-0354-A74D-86EA-A230A4051BFB}"/>
              </a:ext>
            </a:extLst>
          </p:cNvPr>
          <p:cNvSpPr txBox="1"/>
          <p:nvPr/>
        </p:nvSpPr>
        <p:spPr>
          <a:xfrm>
            <a:off x="10765460" y="896547"/>
            <a:ext cx="1515807" cy="316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b="1" dirty="0"/>
              <a:t>105 = 100 + 2.89 * SE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8CEAB85A-B3F5-B74C-A39F-1D08FBA02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9945" y="5200806"/>
            <a:ext cx="2630899" cy="159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46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47048F-7D89-0F44-9E06-BD7955BEDD2F}"/>
              </a:ext>
            </a:extLst>
          </p:cNvPr>
          <p:cNvSpPr txBox="1"/>
          <p:nvPr/>
        </p:nvSpPr>
        <p:spPr>
          <a:xfrm>
            <a:off x="101599" y="-32084"/>
            <a:ext cx="11948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Hypothesis Testing - one tailed 't' distribution </a:t>
            </a:r>
            <a:r>
              <a:rPr lang="en-US" dirty="0">
                <a:hlinkClick r:id="rId3"/>
              </a:rPr>
              <a:t>https://www.youtube.com/watch?v=lNoxKsuJ6Xc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6A6CF7-F545-D642-A5BE-398FF7DB4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6" y="1928809"/>
            <a:ext cx="4371975" cy="30910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88E26C-E1C3-E54E-BE84-B782142E7159}"/>
              </a:ext>
            </a:extLst>
          </p:cNvPr>
          <p:cNvSpPr txBox="1"/>
          <p:nvPr/>
        </p:nvSpPr>
        <p:spPr>
          <a:xfrm>
            <a:off x="-48986" y="5132238"/>
            <a:ext cx="4533256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dirty="0"/>
              <a:t>1. H</a:t>
            </a:r>
            <a:r>
              <a:rPr lang="en-US" baseline="-25000" dirty="0"/>
              <a:t>0</a:t>
            </a:r>
            <a:r>
              <a:rPr lang="en-US" dirty="0"/>
              <a:t>=null hypothesis=</a:t>
            </a:r>
            <a:r>
              <a:rPr lang="en-US" dirty="0">
                <a:solidFill>
                  <a:srgbClr val="FF0000"/>
                </a:solidFill>
              </a:rPr>
              <a:t>currently believed to be true</a:t>
            </a:r>
            <a:r>
              <a:rPr lang="en-US" dirty="0"/>
              <a:t> (always written with an equal sign)</a:t>
            </a:r>
          </a:p>
          <a:p>
            <a:pPr marL="285750" indent="-285750">
              <a:lnSpc>
                <a:spcPts val="1800"/>
              </a:lnSpc>
              <a:buFont typeface="Symbol" pitchFamily="2" charset="2"/>
              <a:buChar char="Þ"/>
            </a:pPr>
            <a:r>
              <a:rPr lang="en-US" dirty="0"/>
              <a:t>Average IQ = µ = 100, </a:t>
            </a:r>
          </a:p>
          <a:p>
            <a:pPr>
              <a:lnSpc>
                <a:spcPts val="1800"/>
              </a:lnSpc>
            </a:pPr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 = alternative hypothesis (always &gt;,&lt;, or !=) = </a:t>
            </a:r>
            <a:r>
              <a:rPr lang="en-US" dirty="0">
                <a:solidFill>
                  <a:srgbClr val="FF0000"/>
                </a:solidFill>
              </a:rPr>
              <a:t>what’s being claimed,</a:t>
            </a:r>
            <a:r>
              <a:rPr lang="en-US" dirty="0"/>
              <a:t> he believes µ &lt; 100 </a:t>
            </a:r>
          </a:p>
          <a:p>
            <a:pPr>
              <a:lnSpc>
                <a:spcPts val="1800"/>
              </a:lnSpc>
            </a:pPr>
            <a:r>
              <a:rPr lang="en-US" dirty="0"/>
              <a:t>=&gt; 1 tail test (if &gt; or &lt;) with bottom tail because he believes it’s lower than (µ=100)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F5EC40-B484-1446-B912-CDAAC11BE61B}"/>
              </a:ext>
            </a:extLst>
          </p:cNvPr>
          <p:cNvSpPr txBox="1"/>
          <p:nvPr/>
        </p:nvSpPr>
        <p:spPr>
          <a:xfrm>
            <a:off x="4362685" y="399373"/>
            <a:ext cx="3744085" cy="1942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dirty="0"/>
              <a:t>2. alpha is usually given, otherwise you have to choose. </a:t>
            </a:r>
          </a:p>
          <a:p>
            <a:pPr>
              <a:lnSpc>
                <a:spcPts val="1800"/>
              </a:lnSpc>
            </a:pPr>
            <a:r>
              <a:rPr lang="en-US" dirty="0">
                <a:solidFill>
                  <a:srgbClr val="FF0000"/>
                </a:solidFill>
              </a:rPr>
              <a:t>Level of significance </a:t>
            </a:r>
          </a:p>
          <a:p>
            <a:pPr>
              <a:lnSpc>
                <a:spcPts val="1800"/>
              </a:lnSpc>
            </a:pPr>
            <a:r>
              <a:rPr lang="en-US" dirty="0">
                <a:solidFill>
                  <a:srgbClr val="FF0000"/>
                </a:solidFill>
              </a:rPr>
              <a:t>= red area in tail = rejection region</a:t>
            </a:r>
          </a:p>
          <a:p>
            <a:pPr>
              <a:lnSpc>
                <a:spcPts val="1800"/>
              </a:lnSpc>
            </a:pPr>
            <a:r>
              <a:rPr lang="en-US" dirty="0"/>
              <a:t>(0.05 is the most common choice)</a:t>
            </a:r>
          </a:p>
          <a:p>
            <a:pPr>
              <a:lnSpc>
                <a:spcPts val="1800"/>
              </a:lnSpc>
            </a:pPr>
            <a:r>
              <a:rPr lang="en-US" dirty="0"/>
              <a:t>Total area under curve = 1</a:t>
            </a:r>
          </a:p>
          <a:p>
            <a:pPr>
              <a:lnSpc>
                <a:spcPts val="1800"/>
              </a:lnSpc>
            </a:pPr>
            <a:r>
              <a:rPr lang="en-US" dirty="0">
                <a:solidFill>
                  <a:srgbClr val="FF0000"/>
                </a:solidFill>
              </a:rPr>
              <a:t>White area=(1-Level of significance)</a:t>
            </a:r>
          </a:p>
          <a:p>
            <a:pPr>
              <a:lnSpc>
                <a:spcPts val="1800"/>
              </a:lnSpc>
            </a:pPr>
            <a:r>
              <a:rPr lang="en-US" dirty="0">
                <a:solidFill>
                  <a:srgbClr val="FF0000"/>
                </a:solidFill>
              </a:rPr>
              <a:t>=0.95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CF176C-D7B0-4648-8884-AB160C1DC648}"/>
              </a:ext>
            </a:extLst>
          </p:cNvPr>
          <p:cNvSpPr txBox="1"/>
          <p:nvPr/>
        </p:nvSpPr>
        <p:spPr>
          <a:xfrm>
            <a:off x="4405901" y="5000953"/>
            <a:ext cx="3528104" cy="1942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dirty="0"/>
              <a:t>3. Critical value can be z or t value, use </a:t>
            </a:r>
            <a:r>
              <a:rPr lang="en-US" dirty="0">
                <a:solidFill>
                  <a:srgbClr val="FF0000"/>
                </a:solidFill>
              </a:rPr>
              <a:t>t value if (1)population standard deviation is unknown(true here), or (2)sample size&lt;30(true).</a:t>
            </a:r>
            <a:endParaRPr lang="en-US" dirty="0"/>
          </a:p>
          <a:p>
            <a:pPr>
              <a:lnSpc>
                <a:spcPts val="1800"/>
              </a:lnSpc>
            </a:pPr>
            <a:r>
              <a:rPr lang="en-US" dirty="0"/>
              <a:t>Critical value (=t here) is the value that separate the region.</a:t>
            </a:r>
          </a:p>
          <a:p>
            <a:pPr>
              <a:lnSpc>
                <a:spcPts val="1800"/>
              </a:lnSpc>
            </a:pPr>
            <a:r>
              <a:rPr lang="en-US" dirty="0"/>
              <a:t>Use a </a:t>
            </a:r>
            <a:r>
              <a:rPr lang="en-US" dirty="0">
                <a:solidFill>
                  <a:srgbClr val="FF0000"/>
                </a:solidFill>
              </a:rPr>
              <a:t>t table </a:t>
            </a:r>
            <a:r>
              <a:rPr lang="en-US" dirty="0"/>
              <a:t>to find the t value</a:t>
            </a:r>
          </a:p>
          <a:p>
            <a:pPr>
              <a:lnSpc>
                <a:spcPts val="1800"/>
              </a:lnSpc>
            </a:pPr>
            <a:r>
              <a:rPr lang="en-US" dirty="0"/>
              <a:t>(</a:t>
            </a:r>
            <a:r>
              <a:rPr lang="en-US" dirty="0" err="1"/>
              <a:t>df</a:t>
            </a:r>
            <a:r>
              <a:rPr lang="en-US" dirty="0"/>
              <a:t>=degree of freedom=n-1=5-1=4)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F86991-4E69-8442-817A-E9EAEBAE46AA}"/>
              </a:ext>
            </a:extLst>
          </p:cNvPr>
          <p:cNvCxnSpPr/>
          <p:nvPr/>
        </p:nvCxnSpPr>
        <p:spPr>
          <a:xfrm>
            <a:off x="4429678" y="440731"/>
            <a:ext cx="0" cy="6417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A8DAF78-8D0A-3D43-AF72-9EDCB5D45BA6}"/>
              </a:ext>
            </a:extLst>
          </p:cNvPr>
          <p:cNvCxnSpPr/>
          <p:nvPr/>
        </p:nvCxnSpPr>
        <p:spPr>
          <a:xfrm>
            <a:off x="7775658" y="497595"/>
            <a:ext cx="0" cy="6417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AE17B0D-2A89-6848-BCCB-DF049B076BA5}"/>
              </a:ext>
            </a:extLst>
          </p:cNvPr>
          <p:cNvSpPr txBox="1"/>
          <p:nvPr/>
        </p:nvSpPr>
        <p:spPr>
          <a:xfrm>
            <a:off x="7738280" y="2432458"/>
            <a:ext cx="4453719" cy="557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dirty="0"/>
              <a:t>0.05under 1 tail, </a:t>
            </a:r>
            <a:r>
              <a:rPr lang="en-US" dirty="0" err="1"/>
              <a:t>df</a:t>
            </a:r>
            <a:r>
              <a:rPr lang="en-US" dirty="0"/>
              <a:t>=n-1=5-1=4, t = 2.132 (use t= </a:t>
            </a:r>
            <a:r>
              <a:rPr lang="en-US" b="1" dirty="0">
                <a:solidFill>
                  <a:srgbClr val="FF0000"/>
                </a:solidFill>
              </a:rPr>
              <a:t>-</a:t>
            </a:r>
            <a:r>
              <a:rPr lang="en-US" dirty="0"/>
              <a:t>2.132 because its below average)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B3CE0F-A3DA-5347-9252-A68427FBDB80}"/>
              </a:ext>
            </a:extLst>
          </p:cNvPr>
          <p:cNvSpPr txBox="1"/>
          <p:nvPr/>
        </p:nvSpPr>
        <p:spPr>
          <a:xfrm>
            <a:off x="7740553" y="3559412"/>
            <a:ext cx="3056720" cy="326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dirty="0"/>
              <a:t>t=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214973-D613-7049-A6E5-4B63A86A1998}"/>
              </a:ext>
            </a:extLst>
          </p:cNvPr>
          <p:cNvCxnSpPr>
            <a:cxnSpLocks/>
          </p:cNvCxnSpPr>
          <p:nvPr/>
        </p:nvCxnSpPr>
        <p:spPr>
          <a:xfrm>
            <a:off x="8210115" y="3745463"/>
            <a:ext cx="39818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E4E9A89-2A4E-B74F-9E8A-1C6785BC0AE7}"/>
              </a:ext>
            </a:extLst>
          </p:cNvPr>
          <p:cNvSpPr txBox="1"/>
          <p:nvPr/>
        </p:nvSpPr>
        <p:spPr>
          <a:xfrm>
            <a:off x="8182819" y="3459397"/>
            <a:ext cx="3866870" cy="326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dirty="0"/>
              <a:t>Sample </a:t>
            </a:r>
            <a:r>
              <a:rPr lang="en-US" dirty="0" err="1"/>
              <a:t>ave</a:t>
            </a:r>
            <a:r>
              <a:rPr lang="en-US" dirty="0"/>
              <a:t> – population(believed) </a:t>
            </a:r>
            <a:r>
              <a:rPr lang="en-US" dirty="0" err="1"/>
              <a:t>ave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3B66E3-F177-544F-A686-D5B67C1B5CA9}"/>
              </a:ext>
            </a:extLst>
          </p:cNvPr>
          <p:cNvSpPr txBox="1"/>
          <p:nvPr/>
        </p:nvSpPr>
        <p:spPr>
          <a:xfrm>
            <a:off x="8686374" y="3717763"/>
            <a:ext cx="3177010" cy="326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dirty="0"/>
              <a:t>Population standard error = SE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206E3E-BD89-4F4E-84B6-5DA9FE1E5AD6}"/>
              </a:ext>
            </a:extLst>
          </p:cNvPr>
          <p:cNvSpPr txBox="1"/>
          <p:nvPr/>
        </p:nvSpPr>
        <p:spPr>
          <a:xfrm>
            <a:off x="7824527" y="3940864"/>
            <a:ext cx="4367473" cy="557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dirty="0"/>
              <a:t>= (89-100)/(15.81/sqrt(5)) =-1.56 (it’s our test statistic) not in red rejection region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FF649C-F3F8-EE44-B98E-EC7C88E3CB0F}"/>
              </a:ext>
            </a:extLst>
          </p:cNvPr>
          <p:cNvSpPr txBox="1"/>
          <p:nvPr/>
        </p:nvSpPr>
        <p:spPr>
          <a:xfrm>
            <a:off x="7753611" y="5191907"/>
            <a:ext cx="4438389" cy="1249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dirty="0"/>
              <a:t>5. We can not reject the null hypothesis (or, we fail to reject the null hypothesis), we accept the null hypothesis that the average µ = 100, and there is not enough evidence to suggest the average IQ is lower.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435C1EC-8742-A94E-A8BE-E351513D8B55}"/>
              </a:ext>
            </a:extLst>
          </p:cNvPr>
          <p:cNvSpPr txBox="1"/>
          <p:nvPr/>
        </p:nvSpPr>
        <p:spPr>
          <a:xfrm>
            <a:off x="7740553" y="3245079"/>
            <a:ext cx="4309136" cy="326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dirty="0"/>
              <a:t>4. Find t value of a given sample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12F292-BC14-A440-9664-98E6B6E0E7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0509"/>
            <a:ext cx="4362685" cy="1463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870115-7809-FD4F-BB7F-E57F03D55D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4005" y="359659"/>
            <a:ext cx="3518744" cy="21371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F115CB-DE75-7346-A74A-752AF15191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7887" y="4423406"/>
            <a:ext cx="889383" cy="7088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07062B-C0CD-D042-89BF-3A1F37C215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6389" y="2642515"/>
            <a:ext cx="2961986" cy="191006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0DB08B5-3E6F-CC49-B1E9-0DE68D77AA6F}"/>
              </a:ext>
            </a:extLst>
          </p:cNvPr>
          <p:cNvSpPr txBox="1"/>
          <p:nvPr/>
        </p:nvSpPr>
        <p:spPr>
          <a:xfrm>
            <a:off x="5391266" y="3205138"/>
            <a:ext cx="849558" cy="326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dirty="0"/>
              <a:t>-1.56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23F8E4-E857-A04B-B716-94034FE2A9B3}"/>
              </a:ext>
            </a:extLst>
          </p:cNvPr>
          <p:cNvSpPr txBox="1"/>
          <p:nvPr/>
        </p:nvSpPr>
        <p:spPr>
          <a:xfrm>
            <a:off x="8935193" y="4552581"/>
            <a:ext cx="3256806" cy="557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dirty="0"/>
              <a:t>Or 89 = 100 – 1.56 * SE</a:t>
            </a:r>
          </a:p>
          <a:p>
            <a:pPr>
              <a:lnSpc>
                <a:spcPts val="1800"/>
              </a:lnSpc>
            </a:pPr>
            <a:r>
              <a:rPr lang="en-US" dirty="0"/>
              <a:t>(still in white region)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BAD217-D509-F640-A0EF-FF8A549E8BF2}"/>
              </a:ext>
            </a:extLst>
          </p:cNvPr>
          <p:cNvSpPr txBox="1"/>
          <p:nvPr/>
        </p:nvSpPr>
        <p:spPr>
          <a:xfrm>
            <a:off x="4354452" y="2451707"/>
            <a:ext cx="1729528" cy="326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dirty="0"/>
              <a:t>A normal curve</a:t>
            </a:r>
          </a:p>
        </p:txBody>
      </p:sp>
    </p:spTree>
    <p:extLst>
      <p:ext uri="{BB962C8B-B14F-4D97-AF65-F5344CB8AC3E}">
        <p14:creationId xmlns:p14="http://schemas.microsoft.com/office/powerpoint/2010/main" val="3976780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7A5D73-DDF2-C54D-94AF-6FB0208B0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784" y="2394020"/>
            <a:ext cx="2713792" cy="19889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47048F-7D89-0F44-9E06-BD7955BEDD2F}"/>
              </a:ext>
            </a:extLst>
          </p:cNvPr>
          <p:cNvSpPr txBox="1"/>
          <p:nvPr/>
        </p:nvSpPr>
        <p:spPr>
          <a:xfrm>
            <a:off x="101599" y="-32084"/>
            <a:ext cx="11948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Hypothesis Testing - Proportion Example </a:t>
            </a:r>
            <a:r>
              <a:rPr lang="en-US" dirty="0">
                <a:hlinkClick r:id="rId4"/>
              </a:rPr>
              <a:t>https://www.youtube.com/watch?v=5LFhu0vGzkI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6A6CF7-F545-D642-A5BE-398FF7DB4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06" y="1800217"/>
            <a:ext cx="4371975" cy="30910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88E26C-E1C3-E54E-BE84-B782142E7159}"/>
              </a:ext>
            </a:extLst>
          </p:cNvPr>
          <p:cNvSpPr txBox="1"/>
          <p:nvPr/>
        </p:nvSpPr>
        <p:spPr>
          <a:xfrm>
            <a:off x="-48986" y="5132238"/>
            <a:ext cx="4533256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dirty="0"/>
              <a:t>1. H</a:t>
            </a:r>
            <a:r>
              <a:rPr lang="en-US" baseline="-25000" dirty="0"/>
              <a:t>0</a:t>
            </a:r>
            <a:r>
              <a:rPr lang="en-US" dirty="0"/>
              <a:t>=null hypothesis=</a:t>
            </a:r>
            <a:r>
              <a:rPr lang="en-US" dirty="0">
                <a:solidFill>
                  <a:srgbClr val="FF0000"/>
                </a:solidFill>
              </a:rPr>
              <a:t>currently believed to be true</a:t>
            </a:r>
            <a:r>
              <a:rPr lang="en-US" dirty="0"/>
              <a:t> (always written with an equal sign)</a:t>
            </a:r>
          </a:p>
          <a:p>
            <a:pPr marL="285750" indent="-285750">
              <a:lnSpc>
                <a:spcPts val="1800"/>
              </a:lnSpc>
              <a:buFont typeface="Symbol" pitchFamily="2" charset="2"/>
              <a:buChar char="Þ"/>
            </a:pPr>
            <a:r>
              <a:rPr lang="en-US" dirty="0"/>
              <a:t>Patriot is innocent (p=proportion=0.5)</a:t>
            </a:r>
          </a:p>
          <a:p>
            <a:pPr>
              <a:lnSpc>
                <a:spcPts val="1800"/>
              </a:lnSpc>
            </a:pPr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 = alternative hypothesis (always &gt;,&lt;, or !=) = </a:t>
            </a:r>
            <a:r>
              <a:rPr lang="en-US" dirty="0">
                <a:solidFill>
                  <a:srgbClr val="FF0000"/>
                </a:solidFill>
              </a:rPr>
              <a:t>what’s being claimed,</a:t>
            </a:r>
            <a:r>
              <a:rPr lang="en-US" dirty="0"/>
              <a:t> NFL believes Patriot is guilty (p &gt; 0.5),  1 tail test (if &gt; or &lt;) with upper tail because he believes it’s higher than(p=0.5)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F5EC40-B484-1446-B912-CDAAC11BE61B}"/>
              </a:ext>
            </a:extLst>
          </p:cNvPr>
          <p:cNvSpPr txBox="1"/>
          <p:nvPr/>
        </p:nvSpPr>
        <p:spPr>
          <a:xfrm>
            <a:off x="4362685" y="399373"/>
            <a:ext cx="3744085" cy="1942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dirty="0"/>
              <a:t>2. alpha is usually given, otherwise you have to choose. </a:t>
            </a:r>
          </a:p>
          <a:p>
            <a:pPr>
              <a:lnSpc>
                <a:spcPts val="1800"/>
              </a:lnSpc>
            </a:pPr>
            <a:r>
              <a:rPr lang="en-US" dirty="0">
                <a:solidFill>
                  <a:srgbClr val="FF0000"/>
                </a:solidFill>
              </a:rPr>
              <a:t>Level of significance </a:t>
            </a:r>
          </a:p>
          <a:p>
            <a:pPr>
              <a:lnSpc>
                <a:spcPts val="1800"/>
              </a:lnSpc>
            </a:pPr>
            <a:r>
              <a:rPr lang="en-US" dirty="0">
                <a:solidFill>
                  <a:srgbClr val="FF0000"/>
                </a:solidFill>
              </a:rPr>
              <a:t>= red area in tail = rejection region</a:t>
            </a:r>
          </a:p>
          <a:p>
            <a:pPr>
              <a:lnSpc>
                <a:spcPts val="1800"/>
              </a:lnSpc>
            </a:pPr>
            <a:r>
              <a:rPr lang="en-US" dirty="0"/>
              <a:t>(choose 0.01 here)</a:t>
            </a:r>
          </a:p>
          <a:p>
            <a:pPr>
              <a:lnSpc>
                <a:spcPts val="1800"/>
              </a:lnSpc>
            </a:pPr>
            <a:r>
              <a:rPr lang="en-US" dirty="0"/>
              <a:t>Total area under curve = 1</a:t>
            </a:r>
          </a:p>
          <a:p>
            <a:pPr>
              <a:lnSpc>
                <a:spcPts val="1800"/>
              </a:lnSpc>
            </a:pPr>
            <a:r>
              <a:rPr lang="en-US" dirty="0">
                <a:solidFill>
                  <a:srgbClr val="FF0000"/>
                </a:solidFill>
              </a:rPr>
              <a:t>White area=(1-Level of significance)</a:t>
            </a:r>
          </a:p>
          <a:p>
            <a:pPr>
              <a:lnSpc>
                <a:spcPts val="1800"/>
              </a:lnSpc>
            </a:pPr>
            <a:r>
              <a:rPr lang="en-US" dirty="0">
                <a:solidFill>
                  <a:srgbClr val="FF0000"/>
                </a:solidFill>
              </a:rPr>
              <a:t>=0.99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CF176C-D7B0-4648-8884-AB160C1DC648}"/>
              </a:ext>
            </a:extLst>
          </p:cNvPr>
          <p:cNvSpPr txBox="1"/>
          <p:nvPr/>
        </p:nvSpPr>
        <p:spPr>
          <a:xfrm>
            <a:off x="4405901" y="4257999"/>
            <a:ext cx="3528104" cy="2634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dirty="0"/>
              <a:t>3. Critical value can be z or t value, use </a:t>
            </a:r>
            <a:r>
              <a:rPr lang="en-US" dirty="0">
                <a:solidFill>
                  <a:srgbClr val="FF0000"/>
                </a:solidFill>
              </a:rPr>
              <a:t>z value if we have “large sample size”( if PN &gt; 5, (1-P)N &gt; 5 )</a:t>
            </a:r>
          </a:p>
          <a:p>
            <a:pPr>
              <a:lnSpc>
                <a:spcPts val="1800"/>
              </a:lnSpc>
            </a:pPr>
            <a:r>
              <a:rPr lang="en-US" dirty="0">
                <a:solidFill>
                  <a:srgbClr val="FF0000"/>
                </a:solidFill>
              </a:rPr>
              <a:t>P=</a:t>
            </a:r>
            <a:r>
              <a:rPr lang="en-US" dirty="0" err="1">
                <a:solidFill>
                  <a:srgbClr val="FF0000"/>
                </a:solidFill>
              </a:rPr>
              <a:t>ave.</a:t>
            </a:r>
            <a:r>
              <a:rPr lang="en-US" dirty="0">
                <a:solidFill>
                  <a:srgbClr val="FF0000"/>
                </a:solidFill>
              </a:rPr>
              <a:t> portion of population=0.5</a:t>
            </a:r>
          </a:p>
          <a:p>
            <a:pPr>
              <a:lnSpc>
                <a:spcPts val="1800"/>
              </a:lnSpc>
            </a:pPr>
            <a:r>
              <a:rPr lang="en-US" dirty="0">
                <a:solidFill>
                  <a:srgbClr val="FF0000"/>
                </a:solidFill>
              </a:rPr>
              <a:t>N=sample size </a:t>
            </a:r>
          </a:p>
          <a:p>
            <a:pPr>
              <a:lnSpc>
                <a:spcPts val="1800"/>
              </a:lnSpc>
            </a:pPr>
            <a:r>
              <a:rPr lang="en-US" dirty="0"/>
              <a:t>PN=0.5*200=100 &gt; 5</a:t>
            </a:r>
          </a:p>
          <a:p>
            <a:pPr>
              <a:lnSpc>
                <a:spcPts val="1800"/>
              </a:lnSpc>
            </a:pPr>
            <a:r>
              <a:rPr lang="en-US" dirty="0"/>
              <a:t>(1-P)N=(1-0.5)*200=100 &gt; 5</a:t>
            </a:r>
          </a:p>
          <a:p>
            <a:pPr>
              <a:lnSpc>
                <a:spcPts val="1800"/>
              </a:lnSpc>
            </a:pPr>
            <a:r>
              <a:rPr lang="en-US" dirty="0">
                <a:solidFill>
                  <a:srgbClr val="FF0000"/>
                </a:solidFill>
              </a:rPr>
              <a:t>We have large sample size and we can approximate it with normal curve, use z distribution</a:t>
            </a:r>
          </a:p>
          <a:p>
            <a:pPr>
              <a:lnSpc>
                <a:spcPts val="1800"/>
              </a:lnSpc>
            </a:pPr>
            <a:r>
              <a:rPr lang="en-US" dirty="0"/>
              <a:t>Critical value(z) separate the region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F86991-4E69-8442-817A-E9EAEBAE46AA}"/>
              </a:ext>
            </a:extLst>
          </p:cNvPr>
          <p:cNvCxnSpPr/>
          <p:nvPr/>
        </p:nvCxnSpPr>
        <p:spPr>
          <a:xfrm>
            <a:off x="4429678" y="440731"/>
            <a:ext cx="0" cy="6417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A8DAF78-8D0A-3D43-AF72-9EDCB5D45BA6}"/>
              </a:ext>
            </a:extLst>
          </p:cNvPr>
          <p:cNvCxnSpPr/>
          <p:nvPr/>
        </p:nvCxnSpPr>
        <p:spPr>
          <a:xfrm>
            <a:off x="7775658" y="497595"/>
            <a:ext cx="0" cy="6417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AE17B0D-2A89-6848-BCCB-DF049B076BA5}"/>
              </a:ext>
            </a:extLst>
          </p:cNvPr>
          <p:cNvSpPr txBox="1"/>
          <p:nvPr/>
        </p:nvSpPr>
        <p:spPr>
          <a:xfrm>
            <a:off x="7738280" y="2432458"/>
            <a:ext cx="4453719" cy="557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dirty="0"/>
              <a:t>0.01under 1 tail, z = 2.326 (use t= </a:t>
            </a:r>
            <a:r>
              <a:rPr lang="en-US" b="1" dirty="0">
                <a:solidFill>
                  <a:srgbClr val="FF0000"/>
                </a:solidFill>
              </a:rPr>
              <a:t>+</a:t>
            </a:r>
            <a:r>
              <a:rPr lang="en-US" dirty="0"/>
              <a:t>2.326 because its higher than p=0.5)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B3CE0F-A3DA-5347-9252-A68427FBDB80}"/>
              </a:ext>
            </a:extLst>
          </p:cNvPr>
          <p:cNvSpPr txBox="1"/>
          <p:nvPr/>
        </p:nvSpPr>
        <p:spPr>
          <a:xfrm>
            <a:off x="7740553" y="3559412"/>
            <a:ext cx="3056720" cy="326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dirty="0"/>
              <a:t>z=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214973-D613-7049-A6E5-4B63A86A1998}"/>
              </a:ext>
            </a:extLst>
          </p:cNvPr>
          <p:cNvCxnSpPr>
            <a:cxnSpLocks/>
          </p:cNvCxnSpPr>
          <p:nvPr/>
        </p:nvCxnSpPr>
        <p:spPr>
          <a:xfrm>
            <a:off x="8210115" y="3745463"/>
            <a:ext cx="39818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E4E9A89-2A4E-B74F-9E8A-1C6785BC0AE7}"/>
              </a:ext>
            </a:extLst>
          </p:cNvPr>
          <p:cNvSpPr txBox="1"/>
          <p:nvPr/>
        </p:nvSpPr>
        <p:spPr>
          <a:xfrm>
            <a:off x="8182819" y="3459397"/>
            <a:ext cx="3866870" cy="312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400" dirty="0"/>
              <a:t>Proportion of sample – proportion of population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3B66E3-F177-544F-A686-D5B67C1B5CA9}"/>
              </a:ext>
            </a:extLst>
          </p:cNvPr>
          <p:cNvSpPr txBox="1"/>
          <p:nvPr/>
        </p:nvSpPr>
        <p:spPr>
          <a:xfrm>
            <a:off x="9286454" y="3711563"/>
            <a:ext cx="1629201" cy="326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dirty="0"/>
              <a:t>Sqrt(p(1-p)/n)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206E3E-BD89-4F4E-84B6-5DA9FE1E5AD6}"/>
              </a:ext>
            </a:extLst>
          </p:cNvPr>
          <p:cNvSpPr txBox="1"/>
          <p:nvPr/>
        </p:nvSpPr>
        <p:spPr>
          <a:xfrm>
            <a:off x="7824527" y="3940864"/>
            <a:ext cx="4367473" cy="557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dirty="0"/>
              <a:t>= (0.59-0.5)/sqrt(0.5*0.5/200)=2.55 (it’s our test statistic) in red rejection region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FF649C-F3F8-EE44-B98E-EC7C88E3CB0F}"/>
              </a:ext>
            </a:extLst>
          </p:cNvPr>
          <p:cNvSpPr txBox="1"/>
          <p:nvPr/>
        </p:nvSpPr>
        <p:spPr>
          <a:xfrm>
            <a:off x="7753611" y="5763412"/>
            <a:ext cx="4438389" cy="788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dirty="0"/>
              <a:t>5. We can reject the null hypothesis, and accept the alternative hypothesis that the Patriot is guilty (p &gt; 0.5)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435C1EC-8742-A94E-A8BE-E351513D8B55}"/>
              </a:ext>
            </a:extLst>
          </p:cNvPr>
          <p:cNvSpPr txBox="1"/>
          <p:nvPr/>
        </p:nvSpPr>
        <p:spPr>
          <a:xfrm>
            <a:off x="7740553" y="3245079"/>
            <a:ext cx="4309136" cy="326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dirty="0"/>
              <a:t>4. Perform a test, find z of a given sample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23F8E4-E857-A04B-B716-94034FE2A9B3}"/>
              </a:ext>
            </a:extLst>
          </p:cNvPr>
          <p:cNvSpPr txBox="1"/>
          <p:nvPr/>
        </p:nvSpPr>
        <p:spPr>
          <a:xfrm>
            <a:off x="8772531" y="4566869"/>
            <a:ext cx="3576636" cy="557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dirty="0"/>
              <a:t>Or 0.59 = 0.5 + 2.55 * Sqrt(p(1-p)/n)</a:t>
            </a:r>
          </a:p>
          <a:p>
            <a:pPr>
              <a:lnSpc>
                <a:spcPts val="1800"/>
              </a:lnSpc>
            </a:pPr>
            <a:r>
              <a:rPr lang="en-US" dirty="0"/>
              <a:t>(in red region)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ECBE7B-E105-5B4C-8B68-053A5D6C5E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06" y="328773"/>
            <a:ext cx="4357081" cy="137543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2876E74-2D6C-074D-B6C3-C1274B169A68}"/>
              </a:ext>
            </a:extLst>
          </p:cNvPr>
          <p:cNvSpPr txBox="1"/>
          <p:nvPr/>
        </p:nvSpPr>
        <p:spPr>
          <a:xfrm>
            <a:off x="4354452" y="2337405"/>
            <a:ext cx="1729528" cy="326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dirty="0"/>
              <a:t>A normal curve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6D63FB-4947-9C46-A83A-DC74B3D7A85F}"/>
              </a:ext>
            </a:extLst>
          </p:cNvPr>
          <p:cNvSpPr/>
          <p:nvPr/>
        </p:nvSpPr>
        <p:spPr>
          <a:xfrm>
            <a:off x="7797706" y="279475"/>
            <a:ext cx="3108095" cy="3263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800"/>
              </a:lnSpc>
            </a:pPr>
            <a:r>
              <a:rPr lang="en-US" dirty="0"/>
              <a:t>Use a </a:t>
            </a:r>
            <a:r>
              <a:rPr lang="en-US" dirty="0">
                <a:solidFill>
                  <a:srgbClr val="FF0000"/>
                </a:solidFill>
              </a:rPr>
              <a:t>z table </a:t>
            </a:r>
            <a:r>
              <a:rPr lang="en-US" dirty="0"/>
              <a:t>to find the z value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4029CC7-9389-C549-9F1A-D04858ADA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0114" y="556612"/>
            <a:ext cx="2587159" cy="18946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2D03E4-F195-D640-A6F5-359B7965E0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7173" y="4463653"/>
            <a:ext cx="980933" cy="9585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19CDBC7-9EE1-D443-9D33-BB3B66B88240}"/>
              </a:ext>
            </a:extLst>
          </p:cNvPr>
          <p:cNvSpPr/>
          <p:nvPr/>
        </p:nvSpPr>
        <p:spPr>
          <a:xfrm>
            <a:off x="155648" y="1179847"/>
            <a:ext cx="1500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118/200=0.59</a:t>
            </a:r>
          </a:p>
        </p:txBody>
      </p:sp>
    </p:spTree>
    <p:extLst>
      <p:ext uri="{BB962C8B-B14F-4D97-AF65-F5344CB8AC3E}">
        <p14:creationId xmlns:p14="http://schemas.microsoft.com/office/powerpoint/2010/main" val="3760799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47048F-7D89-0F44-9E06-BD7955BEDD2F}"/>
              </a:ext>
            </a:extLst>
          </p:cNvPr>
          <p:cNvSpPr txBox="1"/>
          <p:nvPr/>
        </p:nvSpPr>
        <p:spPr>
          <a:xfrm>
            <a:off x="101599" y="-32084"/>
            <a:ext cx="11948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Confidence Intervals </a:t>
            </a:r>
            <a:r>
              <a:rPr lang="en-US" dirty="0">
                <a:hlinkClick r:id="rId3"/>
              </a:rPr>
              <a:t>–</a:t>
            </a:r>
            <a:r>
              <a:rPr lang="en-US" dirty="0"/>
              <a:t> Statistics </a:t>
            </a:r>
            <a:r>
              <a:rPr lang="en-US" dirty="0">
                <a:hlinkClick r:id="rId4"/>
              </a:rPr>
              <a:t>https://www.youtube.com/watch?v=lwpobQmUTd8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88E26C-E1C3-E54E-BE84-B782142E7159}"/>
              </a:ext>
            </a:extLst>
          </p:cNvPr>
          <p:cNvSpPr txBox="1"/>
          <p:nvPr/>
        </p:nvSpPr>
        <p:spPr>
          <a:xfrm>
            <a:off x="-48986" y="1888967"/>
            <a:ext cx="12240986" cy="309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dirty="0"/>
              <a:t>In a perfect word we would measure the weight of ever single mail, then we can get average weight, but its impossible.</a:t>
            </a:r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dirty="0"/>
              <a:t>With confidence interval, we can select any size (100 here) randomly males and get very good estimation of average weight </a:t>
            </a:r>
          </a:p>
          <a:p>
            <a:pPr>
              <a:lnSpc>
                <a:spcPts val="1800"/>
              </a:lnSpc>
            </a:pPr>
            <a:r>
              <a:rPr lang="en-US" dirty="0"/>
              <a:t>      its </a:t>
            </a:r>
            <a:r>
              <a:rPr lang="en-US" dirty="0">
                <a:solidFill>
                  <a:srgbClr val="FF0000"/>
                </a:solidFill>
              </a:rPr>
              <a:t>not ok </a:t>
            </a:r>
            <a:r>
              <a:rPr lang="en-US" dirty="0"/>
              <a:t>to assume the “population mean” = (“sample mean” = 180 </a:t>
            </a:r>
            <a:r>
              <a:rPr lang="en-US" dirty="0" err="1"/>
              <a:t>lbs</a:t>
            </a:r>
            <a:r>
              <a:rPr lang="en-US" dirty="0"/>
              <a:t>)  </a:t>
            </a:r>
          </a:p>
          <a:p>
            <a:pPr>
              <a:lnSpc>
                <a:spcPts val="1800"/>
              </a:lnSpc>
            </a:pPr>
            <a:endParaRPr lang="en-US" dirty="0"/>
          </a:p>
          <a:p>
            <a:pPr>
              <a:lnSpc>
                <a:spcPts val="1800"/>
              </a:lnSpc>
            </a:pPr>
            <a:endParaRPr lang="en-US" dirty="0"/>
          </a:p>
          <a:p>
            <a:pPr>
              <a:lnSpc>
                <a:spcPts val="1800"/>
              </a:lnSpc>
            </a:pPr>
            <a:endParaRPr lang="en-US" dirty="0"/>
          </a:p>
          <a:p>
            <a:pPr>
              <a:lnSpc>
                <a:spcPts val="1800"/>
              </a:lnSpc>
            </a:pPr>
            <a:r>
              <a:rPr lang="en-US" dirty="0"/>
              <a:t>      its </a:t>
            </a:r>
            <a:r>
              <a:rPr lang="en-US" dirty="0">
                <a:solidFill>
                  <a:srgbClr val="FF0000"/>
                </a:solidFill>
              </a:rPr>
              <a:t>ok</a:t>
            </a:r>
            <a:r>
              <a:rPr lang="en-US" dirty="0"/>
              <a:t> to assume that </a:t>
            </a:r>
            <a:r>
              <a:rPr lang="en-US" dirty="0">
                <a:solidFill>
                  <a:srgbClr val="FF0000"/>
                </a:solidFill>
              </a:rPr>
              <a:t>“population mean” = “sample mean” +- sampling error</a:t>
            </a:r>
            <a:r>
              <a:rPr lang="en-US" dirty="0"/>
              <a:t> </a:t>
            </a:r>
          </a:p>
          <a:p>
            <a:pPr>
              <a:lnSpc>
                <a:spcPts val="1800"/>
              </a:lnSpc>
            </a:pPr>
            <a:r>
              <a:rPr lang="en-US" dirty="0"/>
              <a:t>      (Use z table to get z value, for 95% confidence interval, z = 1.96)</a:t>
            </a:r>
          </a:p>
          <a:p>
            <a:pPr>
              <a:lnSpc>
                <a:spcPts val="1800"/>
              </a:lnSpc>
            </a:pPr>
            <a:r>
              <a:rPr lang="en-US" dirty="0"/>
              <a:t>      (we use z here, sometimes we use t value, it depends on the sample size, or if the population std. deviation is known)</a:t>
            </a:r>
          </a:p>
          <a:p>
            <a:pPr>
              <a:lnSpc>
                <a:spcPts val="1800"/>
              </a:lnSpc>
            </a:pPr>
            <a:endParaRPr lang="en-US" dirty="0"/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dirty="0"/>
              <a:t>It says : with 95 % of confidence, that the average of the entire population is between 176.08 and 183.92</a:t>
            </a:r>
          </a:p>
          <a:p>
            <a:pPr>
              <a:lnSpc>
                <a:spcPts val="1800"/>
              </a:lnSpc>
            </a:pPr>
            <a:r>
              <a:rPr lang="en-US" dirty="0"/>
              <a:t>      We take a smaller sample and we can get a very good estimation about the entire population</a:t>
            </a:r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26A167-F658-F449-9A73-AE64BEE390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8539" y="361861"/>
            <a:ext cx="5709792" cy="1552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B81192-FE99-FC43-93A0-2E08010DA6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8539" y="2717613"/>
            <a:ext cx="4711700" cy="50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DD0786-1FEB-AA42-8CC9-AC00326CE9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2877" y="4768838"/>
            <a:ext cx="3405188" cy="194694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31FA521-B54A-8C4C-8A6E-DEF0A30B947E}"/>
              </a:ext>
            </a:extLst>
          </p:cNvPr>
          <p:cNvSpPr/>
          <p:nvPr/>
        </p:nvSpPr>
        <p:spPr>
          <a:xfrm>
            <a:off x="6256256" y="6121609"/>
            <a:ext cx="2169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=&gt; (176.08  ~ 183.92)</a:t>
            </a:r>
          </a:p>
        </p:txBody>
      </p:sp>
    </p:spTree>
    <p:extLst>
      <p:ext uri="{BB962C8B-B14F-4D97-AF65-F5344CB8AC3E}">
        <p14:creationId xmlns:p14="http://schemas.microsoft.com/office/powerpoint/2010/main" val="3584091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47048F-7D89-0F44-9E06-BD7955BEDD2F}"/>
              </a:ext>
            </a:extLst>
          </p:cNvPr>
          <p:cNvSpPr txBox="1"/>
          <p:nvPr/>
        </p:nvSpPr>
        <p:spPr>
          <a:xfrm>
            <a:off x="101599" y="-32084"/>
            <a:ext cx="11948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Confidence Intervals - using t distribution </a:t>
            </a:r>
            <a:r>
              <a:rPr lang="en-US" dirty="0">
                <a:hlinkClick r:id="rId3"/>
              </a:rPr>
              <a:t>https://www.youtube.com/watch?v=UmAJJtEo6cQ</a:t>
            </a:r>
            <a:r>
              <a:rPr lang="en-US" dirty="0"/>
              <a:t>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1FA521-B54A-8C4C-8A6E-DEF0A30B947E}"/>
              </a:ext>
            </a:extLst>
          </p:cNvPr>
          <p:cNvSpPr/>
          <p:nvPr/>
        </p:nvSpPr>
        <p:spPr>
          <a:xfrm>
            <a:off x="6406841" y="9274712"/>
            <a:ext cx="2169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=&gt; (176.08  ~ 183.92)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F93BB6-134E-0B40-BB3B-BE7DD2B25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326" y="337248"/>
            <a:ext cx="5627108" cy="13268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FE5BAB-0C45-A545-BE99-868D768C9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8397" y="266489"/>
            <a:ext cx="2950560" cy="13976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8C7879-C4F0-C74E-BCF1-03AAA874C0E7}"/>
              </a:ext>
            </a:extLst>
          </p:cNvPr>
          <p:cNvSpPr txBox="1"/>
          <p:nvPr/>
        </p:nvSpPr>
        <p:spPr>
          <a:xfrm>
            <a:off x="8323773" y="886476"/>
            <a:ext cx="3754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(Population std. deviation is unknown)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F24CD4-3313-0E42-A92A-F938A8E5524E}"/>
              </a:ext>
            </a:extLst>
          </p:cNvPr>
          <p:cNvSpPr txBox="1"/>
          <p:nvPr/>
        </p:nvSpPr>
        <p:spPr>
          <a:xfrm>
            <a:off x="9905236" y="1294790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 and ???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1FF8AE-5D86-8945-9B6E-2DDE9FA3AF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2615" y="1889593"/>
            <a:ext cx="3195161" cy="36230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1C255A9-07C9-ED40-9EB7-1F2025888983}"/>
              </a:ext>
            </a:extLst>
          </p:cNvPr>
          <p:cNvSpPr txBox="1"/>
          <p:nvPr/>
        </p:nvSpPr>
        <p:spPr>
          <a:xfrm>
            <a:off x="8745798" y="5462888"/>
            <a:ext cx="3241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Df</a:t>
            </a:r>
            <a:r>
              <a:rPr lang="en-US" dirty="0"/>
              <a:t> = degree of freedom = 9-1 = 8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42BFD9-E85D-DE44-B3D0-54AFF267FFB1}"/>
              </a:ext>
            </a:extLst>
          </p:cNvPr>
          <p:cNvCxnSpPr>
            <a:cxnSpLocks/>
          </p:cNvCxnSpPr>
          <p:nvPr/>
        </p:nvCxnSpPr>
        <p:spPr>
          <a:xfrm>
            <a:off x="2049517" y="1571861"/>
            <a:ext cx="8702566" cy="64148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99FFDE94-B9F2-4F46-B42E-BDAFDCDADB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1194" y="2213350"/>
            <a:ext cx="4600315" cy="248999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D0C04E6-EBB6-2A45-B297-BD9BE5E1B5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447964"/>
            <a:ext cx="3637902" cy="335651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60A40E1-863A-7347-BD4E-3E0701E971E9}"/>
              </a:ext>
            </a:extLst>
          </p:cNvPr>
          <p:cNvSpPr/>
          <p:nvPr/>
        </p:nvSpPr>
        <p:spPr>
          <a:xfrm>
            <a:off x="3027643" y="623548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math.stackexchange.com</a:t>
            </a:r>
            <a:r>
              <a:rPr lang="en-US" dirty="0"/>
              <a:t>/questions/1817980/how-to-know-when-to-use-t-value-or-z-value</a:t>
            </a:r>
          </a:p>
        </p:txBody>
      </p:sp>
    </p:spTree>
    <p:extLst>
      <p:ext uri="{BB962C8B-B14F-4D97-AF65-F5344CB8AC3E}">
        <p14:creationId xmlns:p14="http://schemas.microsoft.com/office/powerpoint/2010/main" val="1928740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47048F-7D89-0F44-9E06-BD7955BEDD2F}"/>
              </a:ext>
            </a:extLst>
          </p:cNvPr>
          <p:cNvSpPr txBox="1"/>
          <p:nvPr/>
        </p:nvSpPr>
        <p:spPr>
          <a:xfrm>
            <a:off x="101599" y="-32084"/>
            <a:ext cx="11948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Stats: Hypothesis Testing (Traditional Method) </a:t>
            </a:r>
            <a:r>
              <a:rPr lang="en-US" dirty="0">
                <a:hlinkClick r:id="rId3"/>
              </a:rPr>
              <a:t>https://www.youtube.com/watch?v=rWFDXt-MlNs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88E26C-E1C3-E54E-BE84-B782142E7159}"/>
              </a:ext>
            </a:extLst>
          </p:cNvPr>
          <p:cNvSpPr txBox="1"/>
          <p:nvPr/>
        </p:nvSpPr>
        <p:spPr>
          <a:xfrm>
            <a:off x="2926924" y="263703"/>
            <a:ext cx="9263479" cy="2403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dirty="0"/>
              <a:t>For null hypothesis (H</a:t>
            </a:r>
            <a:r>
              <a:rPr lang="en-US" baseline="-25000" dirty="0"/>
              <a:t>0</a:t>
            </a:r>
            <a:r>
              <a:rPr lang="en-US" dirty="0"/>
              <a:t>): proportions/mean/</a:t>
            </a:r>
            <a:r>
              <a:rPr lang="en-US" dirty="0" err="1"/>
              <a:t>std</a:t>
            </a:r>
            <a:r>
              <a:rPr lang="en-US" dirty="0"/>
              <a:t> deviation always = something </a:t>
            </a:r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dirty="0"/>
              <a:t>For alternative hypothesis (H</a:t>
            </a:r>
            <a:r>
              <a:rPr lang="en-US" baseline="-25000" dirty="0"/>
              <a:t>1</a:t>
            </a:r>
            <a:r>
              <a:rPr lang="en-US" dirty="0"/>
              <a:t> or H</a:t>
            </a:r>
            <a:r>
              <a:rPr lang="en-US" baseline="-25000" dirty="0"/>
              <a:t>a</a:t>
            </a:r>
            <a:r>
              <a:rPr lang="en-US" dirty="0"/>
              <a:t>): it might has &gt;, &lt; or != </a:t>
            </a:r>
          </a:p>
          <a:p>
            <a:pPr>
              <a:lnSpc>
                <a:spcPts val="1800"/>
              </a:lnSpc>
            </a:pPr>
            <a:r>
              <a:rPr lang="en-US" dirty="0"/>
              <a:t>      &lt;: if you see words “less than”, “fewer than”, left-tail test</a:t>
            </a:r>
          </a:p>
          <a:p>
            <a:pPr>
              <a:lnSpc>
                <a:spcPts val="1800"/>
              </a:lnSpc>
            </a:pPr>
            <a:r>
              <a:rPr lang="en-US" dirty="0"/>
              <a:t>      &gt;: if you see “more than”, “greater than”, right-tail test</a:t>
            </a:r>
          </a:p>
          <a:p>
            <a:pPr>
              <a:lnSpc>
                <a:spcPts val="1800"/>
              </a:lnSpc>
            </a:pPr>
            <a:r>
              <a:rPr lang="en-US" dirty="0"/>
              <a:t>      !=: two tailed test</a:t>
            </a:r>
          </a:p>
          <a:p>
            <a:pPr>
              <a:lnSpc>
                <a:spcPts val="1800"/>
              </a:lnSpc>
            </a:pPr>
            <a:endParaRPr lang="en-US" dirty="0"/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Level of significance </a:t>
            </a:r>
            <a:r>
              <a:rPr lang="en-US" dirty="0"/>
              <a:t>(alpha) : usually 0.01, 0.05 or 0.1  </a:t>
            </a:r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dirty="0"/>
              <a:t>Transitional and P-value method both rely on </a:t>
            </a:r>
            <a:r>
              <a:rPr lang="en-US" dirty="0">
                <a:solidFill>
                  <a:srgbClr val="FF0000"/>
                </a:solidFill>
              </a:rPr>
              <a:t>test statistic z (or t) value</a:t>
            </a:r>
          </a:p>
          <a:p>
            <a:pPr>
              <a:lnSpc>
                <a:spcPts val="1800"/>
              </a:lnSpc>
            </a:pPr>
            <a:r>
              <a:rPr lang="en-US" dirty="0"/>
              <a:t>     (given certain data, you can find a </a:t>
            </a:r>
            <a:r>
              <a:rPr lang="en-US" dirty="0">
                <a:solidFill>
                  <a:srgbClr val="FF0000"/>
                </a:solidFill>
              </a:rPr>
              <a:t>test statistic = z or t </a:t>
            </a:r>
            <a:r>
              <a:rPr lang="en-US" dirty="0"/>
              <a:t>value) </a:t>
            </a:r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Transitional method use “critical value” (P method doesn’t use it)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A5B9C3-FC10-484E-8DEB-D4613F8D2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2795"/>
            <a:ext cx="2926924" cy="22073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871157-7AEE-474B-9957-D095FC2A17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7369" y="545570"/>
            <a:ext cx="2188571" cy="519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AB063C-B9D1-D14F-B02C-64B1740885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3397" y="1074473"/>
            <a:ext cx="2346441" cy="5995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5DC75C-6E07-914C-965A-57C111370B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8955" y="1228504"/>
            <a:ext cx="1493005" cy="487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131338-8FEC-BC4F-87DD-F76B1B783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330" y="1890834"/>
            <a:ext cx="989264" cy="10415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2654CEA-9FC6-1E49-A691-26D41EC36DBD}"/>
              </a:ext>
            </a:extLst>
          </p:cNvPr>
          <p:cNvSpPr txBox="1"/>
          <p:nvPr/>
        </p:nvSpPr>
        <p:spPr>
          <a:xfrm>
            <a:off x="2926924" y="4332525"/>
            <a:ext cx="9265076" cy="1480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dirty="0"/>
              <a:t>If the test statistic in white region (say, -1.2), it’s not smaller than -1.28, then we do not reject the null hypothesis (we fail to reject the null hypothesis)</a:t>
            </a:r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dirty="0"/>
              <a:t>If the test statistic in blue region (say, -1.38), it’s smaller than -1.28, then we reject the null hypothesis, we accept(support) the alternative hypothesis, we have enough evidence to support our claim</a:t>
            </a:r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D0324C-5668-1D4A-A099-E1496E7574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9137" y="2522300"/>
            <a:ext cx="2048650" cy="17185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6D73858-9020-1448-AE86-FDECD2E87BCE}"/>
              </a:ext>
            </a:extLst>
          </p:cNvPr>
          <p:cNvSpPr txBox="1"/>
          <p:nvPr/>
        </p:nvSpPr>
        <p:spPr>
          <a:xfrm>
            <a:off x="1708546" y="4091717"/>
            <a:ext cx="956605" cy="30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dirty="0"/>
              <a:t>Z=2.575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16BDFA-9D27-2941-BC1B-D15EE781F51F}"/>
              </a:ext>
            </a:extLst>
          </p:cNvPr>
          <p:cNvSpPr txBox="1"/>
          <p:nvPr/>
        </p:nvSpPr>
        <p:spPr>
          <a:xfrm>
            <a:off x="594857" y="4047167"/>
            <a:ext cx="956605" cy="30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dirty="0"/>
              <a:t>Z=-2.575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158731-4CC3-7F48-97DA-69ABD2941B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2349" y="4318457"/>
            <a:ext cx="2724575" cy="25936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9112CB1-7BEE-E74A-970F-F9E39D8891FF}"/>
              </a:ext>
            </a:extLst>
          </p:cNvPr>
          <p:cNvSpPr txBox="1"/>
          <p:nvPr/>
        </p:nvSpPr>
        <p:spPr>
          <a:xfrm>
            <a:off x="2924579" y="2851157"/>
            <a:ext cx="9265076" cy="1249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For transitional method, we are interested in “critical values”</a:t>
            </a:r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dirty="0"/>
              <a:t>Ex: If alpha = 0.1 (alpha=10%), we need to a find a critical z value that corresponds to 10% sitting on the left tail (critical region), we can look it up from a normal distribution table, its z = c.v. = -1.28</a:t>
            </a:r>
          </a:p>
          <a:p>
            <a:pPr>
              <a:lnSpc>
                <a:spcPts val="1800"/>
              </a:lnSpc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3776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47048F-7D89-0F44-9E06-BD7955BEDD2F}"/>
              </a:ext>
            </a:extLst>
          </p:cNvPr>
          <p:cNvSpPr txBox="1"/>
          <p:nvPr/>
        </p:nvSpPr>
        <p:spPr>
          <a:xfrm>
            <a:off x="101599" y="-32084"/>
            <a:ext cx="11948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Stats: Hypothesis Testing (P-value Method) </a:t>
            </a:r>
            <a:r>
              <a:rPr lang="en-US" dirty="0">
                <a:hlinkClick r:id="rId3"/>
              </a:rPr>
              <a:t>https://www.youtube.com/watch?v=cW16A7hXbTo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88E26C-E1C3-E54E-BE84-B782142E7159}"/>
              </a:ext>
            </a:extLst>
          </p:cNvPr>
          <p:cNvSpPr txBox="1"/>
          <p:nvPr/>
        </p:nvSpPr>
        <p:spPr>
          <a:xfrm>
            <a:off x="2926924" y="263703"/>
            <a:ext cx="9263479" cy="2403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dirty="0"/>
              <a:t>For null hypothesis (H</a:t>
            </a:r>
            <a:r>
              <a:rPr lang="en-US" baseline="-25000" dirty="0"/>
              <a:t>0</a:t>
            </a:r>
            <a:r>
              <a:rPr lang="en-US" dirty="0"/>
              <a:t>): proportions/mean/</a:t>
            </a:r>
            <a:r>
              <a:rPr lang="en-US" dirty="0" err="1"/>
              <a:t>std</a:t>
            </a:r>
            <a:r>
              <a:rPr lang="en-US" dirty="0"/>
              <a:t> deviation always = something </a:t>
            </a:r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dirty="0"/>
              <a:t>For alternative hypothesis (H</a:t>
            </a:r>
            <a:r>
              <a:rPr lang="en-US" baseline="-25000" dirty="0"/>
              <a:t>1</a:t>
            </a:r>
            <a:r>
              <a:rPr lang="en-US" dirty="0"/>
              <a:t> or H</a:t>
            </a:r>
            <a:r>
              <a:rPr lang="en-US" baseline="-25000" dirty="0"/>
              <a:t>a</a:t>
            </a:r>
            <a:r>
              <a:rPr lang="en-US" dirty="0"/>
              <a:t>): it might has &gt;, &lt; or != </a:t>
            </a:r>
          </a:p>
          <a:p>
            <a:pPr>
              <a:lnSpc>
                <a:spcPts val="1800"/>
              </a:lnSpc>
            </a:pPr>
            <a:r>
              <a:rPr lang="en-US" dirty="0"/>
              <a:t>      &lt;: if you see words “less than”, “fewer than”, left-tail test</a:t>
            </a:r>
          </a:p>
          <a:p>
            <a:pPr>
              <a:lnSpc>
                <a:spcPts val="1800"/>
              </a:lnSpc>
            </a:pPr>
            <a:r>
              <a:rPr lang="en-US" dirty="0"/>
              <a:t>      &gt;: if you see “more than”, “greater than”, right-tail test</a:t>
            </a:r>
          </a:p>
          <a:p>
            <a:pPr>
              <a:lnSpc>
                <a:spcPts val="1800"/>
              </a:lnSpc>
            </a:pPr>
            <a:r>
              <a:rPr lang="en-US" dirty="0"/>
              <a:t>      !=: two tailed test</a:t>
            </a:r>
          </a:p>
          <a:p>
            <a:pPr>
              <a:lnSpc>
                <a:spcPts val="1800"/>
              </a:lnSpc>
            </a:pPr>
            <a:endParaRPr lang="en-US" dirty="0"/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Level of significance </a:t>
            </a:r>
            <a:r>
              <a:rPr lang="en-US" dirty="0"/>
              <a:t>(alpha) : usually 0.01, 0.05 or 0.1  </a:t>
            </a:r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dirty="0"/>
              <a:t>Transitional and P-value method both rely on </a:t>
            </a:r>
            <a:r>
              <a:rPr lang="en-US" dirty="0">
                <a:solidFill>
                  <a:srgbClr val="FF0000"/>
                </a:solidFill>
              </a:rPr>
              <a:t>test statistic z (or t) value</a:t>
            </a:r>
          </a:p>
          <a:p>
            <a:pPr>
              <a:lnSpc>
                <a:spcPts val="1800"/>
              </a:lnSpc>
            </a:pPr>
            <a:r>
              <a:rPr lang="en-US" dirty="0"/>
              <a:t>     (given certain data, you can find a </a:t>
            </a:r>
            <a:r>
              <a:rPr lang="en-US" dirty="0">
                <a:solidFill>
                  <a:srgbClr val="FF0000"/>
                </a:solidFill>
              </a:rPr>
              <a:t>test statistic = z or t </a:t>
            </a:r>
            <a:r>
              <a:rPr lang="en-US" dirty="0"/>
              <a:t>value) </a:t>
            </a:r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Transitional method use “critical value” (P method doesn’t use it)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A5B9C3-FC10-484E-8DEB-D4613F8D2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2795"/>
            <a:ext cx="2926924" cy="22073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871157-7AEE-474B-9957-D095FC2A17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7369" y="545570"/>
            <a:ext cx="2188571" cy="519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AB063C-B9D1-D14F-B02C-64B1740885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3397" y="1074473"/>
            <a:ext cx="2346441" cy="5995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5DC75C-6E07-914C-965A-57C111370B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8955" y="1228504"/>
            <a:ext cx="1493005" cy="487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131338-8FEC-BC4F-87DD-F76B1B783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5206" y="1822106"/>
            <a:ext cx="989264" cy="10415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9112CB1-7BEE-E74A-970F-F9E39D8891FF}"/>
              </a:ext>
            </a:extLst>
          </p:cNvPr>
          <p:cNvSpPr txBox="1"/>
          <p:nvPr/>
        </p:nvSpPr>
        <p:spPr>
          <a:xfrm>
            <a:off x="2924579" y="2851157"/>
            <a:ext cx="9265076" cy="1480534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dirty="0"/>
              <a:t>Ex: we are dealing with right-tail test, and we can find the test statistic (</a:t>
            </a:r>
            <a:r>
              <a:rPr lang="en-US" dirty="0" err="1"/>
              <a:t>t.s</a:t>
            </a:r>
            <a:r>
              <a:rPr lang="en-US" dirty="0"/>
              <a:t>.) of the samples,</a:t>
            </a:r>
          </a:p>
          <a:p>
            <a:pPr>
              <a:lnSpc>
                <a:spcPts val="1800"/>
              </a:lnSpc>
            </a:pPr>
            <a:r>
              <a:rPr lang="en-US" dirty="0"/>
              <a:t>     say  </a:t>
            </a:r>
            <a:r>
              <a:rPr lang="en-US" dirty="0" err="1"/>
              <a:t>t.s</a:t>
            </a:r>
            <a:r>
              <a:rPr lang="en-US" dirty="0"/>
              <a:t>. = 2.61, </a:t>
            </a:r>
            <a:r>
              <a:rPr lang="en-US" dirty="0">
                <a:solidFill>
                  <a:srgbClr val="FF0000"/>
                </a:solidFill>
              </a:rPr>
              <a:t>the area sitting on the right of this </a:t>
            </a:r>
            <a:r>
              <a:rPr lang="en-US" dirty="0" err="1">
                <a:solidFill>
                  <a:srgbClr val="FF0000"/>
                </a:solidFill>
              </a:rPr>
              <a:t>t.s</a:t>
            </a:r>
            <a:r>
              <a:rPr lang="en-US" dirty="0">
                <a:solidFill>
                  <a:srgbClr val="FF0000"/>
                </a:solidFill>
              </a:rPr>
              <a:t>. </a:t>
            </a:r>
            <a:r>
              <a:rPr lang="en-US" dirty="0"/>
              <a:t>value = 0.0045, this area is </a:t>
            </a:r>
            <a:r>
              <a:rPr lang="en-US" dirty="0">
                <a:solidFill>
                  <a:srgbClr val="FF0000"/>
                </a:solidFill>
              </a:rPr>
              <a:t>p-value</a:t>
            </a:r>
            <a:r>
              <a:rPr lang="en-US" dirty="0"/>
              <a:t> !! </a:t>
            </a:r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dirty="0"/>
              <a:t>We are going to compare p-value with significance level (say, alpha = 0.01)</a:t>
            </a:r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If p–value &lt; alpha:  if p-value is low, the null must go (reject null hypothesis, support the claim, support the alternative hypothesis)</a:t>
            </a:r>
          </a:p>
          <a:p>
            <a:pPr>
              <a:lnSpc>
                <a:spcPts val="1800"/>
              </a:lnSpc>
            </a:pPr>
            <a:r>
              <a:rPr lang="en-US" dirty="0">
                <a:solidFill>
                  <a:srgbClr val="FF0000"/>
                </a:solidFill>
              </a:rPr>
              <a:t>     If p–value &gt; alpha:  if p-value is high, the null must fly (keep null hypothesis, fail to reject null)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1A7D4F-71D1-A645-B5E2-F5DA634C21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2" y="2851157"/>
            <a:ext cx="2924579" cy="11982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D84758-A3C2-A542-BD98-968A255B96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420427"/>
            <a:ext cx="5422900" cy="2209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43A4D1F-E840-084A-BFDF-6CFA173236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8023" b="-6856"/>
          <a:stretch/>
        </p:blipFill>
        <p:spPr>
          <a:xfrm>
            <a:off x="5737897" y="4262061"/>
            <a:ext cx="1606360" cy="64069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2A3ED5E-D245-ED42-AA0A-882A57D86B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8023" b="-6856"/>
          <a:stretch/>
        </p:blipFill>
        <p:spPr>
          <a:xfrm>
            <a:off x="5737897" y="5230212"/>
            <a:ext cx="1606360" cy="64069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CD4B2E2-CBDF-2A42-BBAF-74909292A3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924" t="73207" b="-295"/>
          <a:stretch/>
        </p:blipFill>
        <p:spPr>
          <a:xfrm>
            <a:off x="5830474" y="5691832"/>
            <a:ext cx="3053085" cy="24817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DBFBCDD-CF2C-3B46-8377-D426206FE6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648" t="2046" r="38023" b="-6856"/>
          <a:stretch/>
        </p:blipFill>
        <p:spPr>
          <a:xfrm>
            <a:off x="7579652" y="5558357"/>
            <a:ext cx="534255" cy="34770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B01FD7-A117-014E-A011-82264EF9C648}"/>
              </a:ext>
            </a:extLst>
          </p:cNvPr>
          <p:cNvCxnSpPr>
            <a:cxnSpLocks/>
          </p:cNvCxnSpPr>
          <p:nvPr/>
        </p:nvCxnSpPr>
        <p:spPr>
          <a:xfrm>
            <a:off x="7579652" y="5304134"/>
            <a:ext cx="0" cy="648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46EEAC3-D11E-3B47-A01C-B0707CF136A6}"/>
              </a:ext>
            </a:extLst>
          </p:cNvPr>
          <p:cNvSpPr txBox="1"/>
          <p:nvPr/>
        </p:nvSpPr>
        <p:spPr>
          <a:xfrm>
            <a:off x="7086246" y="4875505"/>
            <a:ext cx="4041299" cy="3263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dirty="0"/>
              <a:t>Alpha = 0.01 = 1% level of significance 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E6B5E63-5F90-CE48-8E74-8B3A7DC4092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648" t="2046" r="38023" b="-6856"/>
          <a:stretch/>
        </p:blipFill>
        <p:spPr>
          <a:xfrm>
            <a:off x="7295379" y="4540165"/>
            <a:ext cx="534255" cy="347702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80089AB-E77E-7345-B76B-00B45600EA59}"/>
              </a:ext>
            </a:extLst>
          </p:cNvPr>
          <p:cNvCxnSpPr>
            <a:cxnSpLocks/>
          </p:cNvCxnSpPr>
          <p:nvPr/>
        </p:nvCxnSpPr>
        <p:spPr>
          <a:xfrm>
            <a:off x="7086246" y="4262061"/>
            <a:ext cx="1" cy="716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8EA22EEB-0C35-954C-A04F-C4FCFB02ADA2}"/>
              </a:ext>
            </a:extLst>
          </p:cNvPr>
          <p:cNvSpPr/>
          <p:nvPr/>
        </p:nvSpPr>
        <p:spPr>
          <a:xfrm>
            <a:off x="7408170" y="5855617"/>
            <a:ext cx="1096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t.s</a:t>
            </a:r>
            <a:r>
              <a:rPr lang="en-US" dirty="0"/>
              <a:t>. = 2.61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2332CC1-207E-264C-9358-69FD9E90BA6C}"/>
              </a:ext>
            </a:extLst>
          </p:cNvPr>
          <p:cNvSpPr/>
          <p:nvPr/>
        </p:nvSpPr>
        <p:spPr>
          <a:xfrm>
            <a:off x="7774154" y="5388542"/>
            <a:ext cx="1730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P-value = 0.0045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044D0D-D626-0C4D-B506-C00BA7A47EE3}"/>
              </a:ext>
            </a:extLst>
          </p:cNvPr>
          <p:cNvSpPr/>
          <p:nvPr/>
        </p:nvSpPr>
        <p:spPr>
          <a:xfrm>
            <a:off x="5737897" y="6224949"/>
            <a:ext cx="64517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P-value &lt; alpha : </a:t>
            </a:r>
            <a:r>
              <a:rPr lang="en-US" dirty="0" err="1"/>
              <a:t>t.s</a:t>
            </a:r>
            <a:r>
              <a:rPr lang="en-US" dirty="0"/>
              <a:t>. in reject region</a:t>
            </a:r>
          </a:p>
          <a:p>
            <a:r>
              <a:rPr lang="en-US" dirty="0"/>
              <a:t>              &gt;.                   Not in      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6B924F3-54D7-BA43-8E87-76B3871C2FE5}"/>
              </a:ext>
            </a:extLst>
          </p:cNvPr>
          <p:cNvSpPr txBox="1"/>
          <p:nvPr/>
        </p:nvSpPr>
        <p:spPr>
          <a:xfrm>
            <a:off x="5894363" y="-4360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29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1127</TotalTime>
  <Words>1925</Words>
  <Application>Microsoft Macintosh PowerPoint</Application>
  <PresentationFormat>Widescreen</PresentationFormat>
  <Paragraphs>181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40</cp:revision>
  <dcterms:created xsi:type="dcterms:W3CDTF">2019-01-16T13:08:14Z</dcterms:created>
  <dcterms:modified xsi:type="dcterms:W3CDTF">2019-01-17T07:56:09Z</dcterms:modified>
</cp:coreProperties>
</file>